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478" r:id="rId2"/>
    <p:sldId id="261" r:id="rId3"/>
    <p:sldId id="483" r:id="rId4"/>
    <p:sldId id="404" r:id="rId5"/>
    <p:sldId id="268" r:id="rId6"/>
    <p:sldId id="266" r:id="rId7"/>
    <p:sldId id="267" r:id="rId8"/>
    <p:sldId id="405" r:id="rId9"/>
    <p:sldId id="406" r:id="rId10"/>
    <p:sldId id="407" r:id="rId11"/>
    <p:sldId id="272" r:id="rId12"/>
    <p:sldId id="273" r:id="rId13"/>
    <p:sldId id="275" r:id="rId14"/>
    <p:sldId id="277" r:id="rId15"/>
    <p:sldId id="274" r:id="rId16"/>
    <p:sldId id="279" r:id="rId17"/>
    <p:sldId id="281" r:id="rId18"/>
    <p:sldId id="286" r:id="rId19"/>
    <p:sldId id="409" r:id="rId20"/>
    <p:sldId id="411" r:id="rId21"/>
    <p:sldId id="410" r:id="rId22"/>
    <p:sldId id="293" r:id="rId23"/>
    <p:sldId id="435" r:id="rId24"/>
    <p:sldId id="436" r:id="rId25"/>
    <p:sldId id="437" r:id="rId26"/>
    <p:sldId id="438" r:id="rId27"/>
    <p:sldId id="299" r:id="rId28"/>
    <p:sldId id="427" r:id="rId29"/>
    <p:sldId id="428" r:id="rId30"/>
    <p:sldId id="429" r:id="rId31"/>
    <p:sldId id="430" r:id="rId32"/>
    <p:sldId id="431" r:id="rId33"/>
    <p:sldId id="432" r:id="rId34"/>
    <p:sldId id="433" r:id="rId35"/>
    <p:sldId id="434" r:id="rId36"/>
    <p:sldId id="414" r:id="rId37"/>
    <p:sldId id="415" r:id="rId38"/>
    <p:sldId id="425" r:id="rId39"/>
    <p:sldId id="416" r:id="rId40"/>
    <p:sldId id="420" r:id="rId41"/>
    <p:sldId id="421" r:id="rId42"/>
    <p:sldId id="422" r:id="rId43"/>
    <p:sldId id="423" r:id="rId44"/>
    <p:sldId id="424" r:id="rId45"/>
    <p:sldId id="426" r:id="rId46"/>
    <p:sldId id="442" r:id="rId47"/>
    <p:sldId id="461" r:id="rId48"/>
    <p:sldId id="463" r:id="rId49"/>
    <p:sldId id="462" r:id="rId50"/>
    <p:sldId id="482" r:id="rId51"/>
    <p:sldId id="465" r:id="rId52"/>
    <p:sldId id="467" r:id="rId53"/>
    <p:sldId id="468" r:id="rId54"/>
    <p:sldId id="472" r:id="rId55"/>
    <p:sldId id="469" r:id="rId56"/>
    <p:sldId id="470" r:id="rId57"/>
    <p:sldId id="473" r:id="rId58"/>
    <p:sldId id="475" r:id="rId59"/>
    <p:sldId id="476" r:id="rId60"/>
    <p:sldId id="474" r:id="rId61"/>
    <p:sldId id="477" r:id="rId62"/>
    <p:sldId id="441" r:id="rId63"/>
    <p:sldId id="466" r:id="rId64"/>
    <p:sldId id="256" r:id="rId6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16968"/>
    <a:srgbClr val="BF504D"/>
    <a:srgbClr val="CCFFFF"/>
    <a:srgbClr val="CCECFF"/>
    <a:srgbClr val="CC9B00"/>
    <a:srgbClr val="0000FF"/>
    <a:srgbClr val="345C8C"/>
    <a:srgbClr val="4172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2CD595-2286-4E6B-A263-FCD83CCFF954}" v="155" dt="2018-08-31T06:59:21.788"/>
  </p1510:revLst>
</p1510:revInfo>
</file>

<file path=ppt/tableStyles.xml><?xml version="1.0" encoding="utf-8"?>
<a:tblStyleLst xmlns:a="http://schemas.openxmlformats.org/drawingml/2006/main" def="{5C22544A-7EE6-4342-B048-85BDC9FD1C3A}">
  <a:tblStyle styleId="{284E427A-3D55-4303-BF80-6455036E1DE7}" styleName="Tema Uygulanmış Stil 1 - Vurgu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7" d="100"/>
          <a:sy n="97" d="100"/>
        </p:scale>
        <p:origin x="606" y="-720"/>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Mitchell" userId="5d284e6b81ba87e4" providerId="LiveId" clId="{BE2CD595-2286-4E6B-A263-FCD83CCFF954}"/>
    <pc:docChg chg="modSld">
      <pc:chgData name="David Mitchell" userId="5d284e6b81ba87e4" providerId="LiveId" clId="{BE2CD595-2286-4E6B-A263-FCD83CCFF954}" dt="2018-08-31T06:59:21.788" v="154" actId="20577"/>
      <pc:docMkLst>
        <pc:docMk/>
      </pc:docMkLst>
      <pc:sldChg chg="modSp">
        <pc:chgData name="David Mitchell" userId="5d284e6b81ba87e4" providerId="LiveId" clId="{BE2CD595-2286-4E6B-A263-FCD83CCFF954}" dt="2018-08-31T06:56:30.680" v="119" actId="20577"/>
        <pc:sldMkLst>
          <pc:docMk/>
          <pc:sldMk cId="3352984268" sldId="274"/>
        </pc:sldMkLst>
        <pc:spChg chg="mod">
          <ac:chgData name="David Mitchell" userId="5d284e6b81ba87e4" providerId="LiveId" clId="{BE2CD595-2286-4E6B-A263-FCD83CCFF954}" dt="2018-08-31T06:56:30.680" v="119" actId="20577"/>
          <ac:spMkLst>
            <pc:docMk/>
            <pc:sldMk cId="3352984268" sldId="274"/>
            <ac:spMk id="3" creationId="{00000000-0000-0000-0000-000000000000}"/>
          </ac:spMkLst>
        </pc:spChg>
        <pc:spChg chg="mod">
          <ac:chgData name="David Mitchell" userId="5d284e6b81ba87e4" providerId="LiveId" clId="{BE2CD595-2286-4E6B-A263-FCD83CCFF954}" dt="2018-08-31T06:56:20.657" v="114" actId="20577"/>
          <ac:spMkLst>
            <pc:docMk/>
            <pc:sldMk cId="3352984268" sldId="274"/>
            <ac:spMk id="16" creationId="{00000000-0000-0000-0000-000000000000}"/>
          </ac:spMkLst>
        </pc:spChg>
      </pc:sldChg>
      <pc:sldChg chg="modSp">
        <pc:chgData name="David Mitchell" userId="5d284e6b81ba87e4" providerId="LiveId" clId="{BE2CD595-2286-4E6B-A263-FCD83CCFF954}" dt="2018-08-31T06:58:49.940" v="141" actId="14100"/>
        <pc:sldMkLst>
          <pc:docMk/>
          <pc:sldMk cId="159922306" sldId="281"/>
        </pc:sldMkLst>
        <pc:spChg chg="mod">
          <ac:chgData name="David Mitchell" userId="5d284e6b81ba87e4" providerId="LiveId" clId="{BE2CD595-2286-4E6B-A263-FCD83CCFF954}" dt="2018-08-31T06:58:49.940" v="141" actId="14100"/>
          <ac:spMkLst>
            <pc:docMk/>
            <pc:sldMk cId="159922306" sldId="281"/>
            <ac:spMk id="16" creationId="{00000000-0000-0000-0000-000000000000}"/>
          </ac:spMkLst>
        </pc:spChg>
      </pc:sldChg>
      <pc:sldChg chg="modSp">
        <pc:chgData name="David Mitchell" userId="5d284e6b81ba87e4" providerId="LiveId" clId="{BE2CD595-2286-4E6B-A263-FCD83CCFF954}" dt="2018-08-31T06:59:21.788" v="154" actId="20577"/>
        <pc:sldMkLst>
          <pc:docMk/>
          <pc:sldMk cId="3288157970" sldId="409"/>
        </pc:sldMkLst>
        <pc:spChg chg="mod">
          <ac:chgData name="David Mitchell" userId="5d284e6b81ba87e4" providerId="LiveId" clId="{BE2CD595-2286-4E6B-A263-FCD83CCFF954}" dt="2018-08-31T06:59:21.788" v="154" actId="20577"/>
          <ac:spMkLst>
            <pc:docMk/>
            <pc:sldMk cId="3288157970" sldId="409"/>
            <ac:spMk id="11" creationId="{00000000-0000-0000-0000-000000000000}"/>
          </ac:spMkLst>
        </pc:spChg>
      </pc:sldChg>
      <pc:sldChg chg="modSp">
        <pc:chgData name="David Mitchell" userId="5d284e6b81ba87e4" providerId="LiveId" clId="{BE2CD595-2286-4E6B-A263-FCD83CCFF954}" dt="2018-08-31T06:49:55.578" v="8" actId="6549"/>
        <pc:sldMkLst>
          <pc:docMk/>
          <pc:sldMk cId="3409904876" sldId="483"/>
        </pc:sldMkLst>
        <pc:spChg chg="mod">
          <ac:chgData name="David Mitchell" userId="5d284e6b81ba87e4" providerId="LiveId" clId="{BE2CD595-2286-4E6B-A263-FCD83CCFF954}" dt="2018-08-31T06:49:55.578" v="8" actId="6549"/>
          <ac:spMkLst>
            <pc:docMk/>
            <pc:sldMk cId="3409904876" sldId="483"/>
            <ac:spMk id="19" creationId="{519B02F4-29B2-4A5C-94BE-1D67FFF973F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7BF886-A2A2-40D4-A5C7-E813D1E55D5D}" type="datetimeFigureOut">
              <a:rPr lang="tr-TR" smtClean="0"/>
              <a:t>31.08.2018</a:t>
            </a:fld>
            <a:endParaRPr lang="tr-TR"/>
          </a:p>
        </p:txBody>
      </p:sp>
      <p:sp>
        <p:nvSpPr>
          <p:cNvPr id="4" name="Slayt Görüntüsü Yer Tutucus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892B43-5FC8-41B7-BD76-BF460722AB28}" type="slidenum">
              <a:rPr lang="tr-TR" smtClean="0"/>
              <a:t>‹#›</a:t>
            </a:fld>
            <a:endParaRPr lang="tr-TR"/>
          </a:p>
        </p:txBody>
      </p:sp>
    </p:spTree>
    <p:extLst>
      <p:ext uri="{BB962C8B-B14F-4D97-AF65-F5344CB8AC3E}">
        <p14:creationId xmlns:p14="http://schemas.microsoft.com/office/powerpoint/2010/main" val="697220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rtl="0"/>
            <a:r>
              <a:rPr lang="en-US" sz="1200" b="0" i="0" u="none" strike="noStrike" kern="1200" baseline="0" dirty="0">
                <a:solidFill>
                  <a:schemeClr val="tx1"/>
                </a:solidFill>
                <a:latin typeface="+mn-lt"/>
                <a:ea typeface="+mn-ea"/>
                <a:cs typeface="+mn-cs"/>
              </a:rPr>
              <a:t>…some features are similar to conventional ducting</a:t>
            </a:r>
          </a:p>
          <a:p>
            <a:pPr rtl="0"/>
            <a:endParaRPr lang="en-US" sz="1200" b="1"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Elbows – made with the exact angle desired. There are no restrictions as to direction or dimensions.</a:t>
            </a:r>
          </a:p>
          <a:p>
            <a:pPr rtl="0"/>
            <a:r>
              <a:rPr lang="en-US" sz="1200" b="0" i="0" u="none" strike="noStrike" kern="1200" baseline="0" dirty="0">
                <a:solidFill>
                  <a:schemeClr val="tx1"/>
                </a:solidFill>
                <a:latin typeface="+mn-lt"/>
                <a:ea typeface="+mn-ea"/>
                <a:cs typeface="+mn-cs"/>
              </a:rPr>
              <a:t>Reductions and transitions (all transitions and reductions are made in fabric). Based on the suspension system chosen, the optimum transitions and reductions are selected.</a:t>
            </a:r>
          </a:p>
          <a:p>
            <a:pPr rtl="0"/>
            <a:r>
              <a:rPr lang="en-US" sz="1200" b="0" i="0" u="none" strike="noStrike" kern="1200" baseline="0" dirty="0">
                <a:solidFill>
                  <a:schemeClr val="tx1"/>
                </a:solidFill>
                <a:latin typeface="+mn-lt"/>
                <a:ea typeface="+mn-ea"/>
                <a:cs typeface="+mn-cs"/>
              </a:rPr>
              <a:t>Outlet branch – transition from a main duct to a side duct through an outlet branch.</a:t>
            </a:r>
          </a:p>
          <a:p>
            <a:pPr rtl="0"/>
            <a:r>
              <a:rPr lang="en-US" sz="1200" b="0" i="0" u="none" strike="noStrike" kern="1200" baseline="0" dirty="0">
                <a:solidFill>
                  <a:schemeClr val="tx1"/>
                </a:solidFill>
                <a:latin typeface="+mn-lt"/>
                <a:ea typeface="+mn-ea"/>
                <a:cs typeface="+mn-cs"/>
              </a:rPr>
              <a:t>Location of outlet flow models are flexible around the circumference.</a:t>
            </a:r>
          </a:p>
          <a:p>
            <a:pPr rtl="0"/>
            <a:r>
              <a:rPr lang="en-US" sz="1200" b="0" i="0" u="none" strike="noStrike" kern="1200" baseline="0" dirty="0">
                <a:solidFill>
                  <a:schemeClr val="tx1"/>
                </a:solidFill>
                <a:latin typeface="+mn-lt"/>
                <a:ea typeface="+mn-ea"/>
                <a:cs typeface="+mn-cs"/>
              </a:rPr>
              <a:t>Cones are optional. Cones are most often not </a:t>
            </a:r>
            <a:r>
              <a:rPr lang="en-US" sz="1200" b="0" i="0" u="none" strike="noStrike" kern="1200" baseline="0">
                <a:solidFill>
                  <a:schemeClr val="tx1"/>
                </a:solidFill>
                <a:latin typeface="+mn-lt"/>
                <a:ea typeface="+mn-ea"/>
                <a:cs typeface="+mn-cs"/>
              </a:rPr>
              <a:t>needed.</a:t>
            </a:r>
            <a:endParaRPr lang="da-DK" sz="1200" b="0" i="0" u="none" strike="noStrike" kern="1200" baseline="0" dirty="0">
              <a:solidFill>
                <a:schemeClr val="tx1"/>
              </a:solidFill>
              <a:latin typeface="+mn-lt"/>
              <a:ea typeface="+mn-ea"/>
              <a:cs typeface="+mn-cs"/>
            </a:endParaRPr>
          </a:p>
        </p:txBody>
      </p:sp>
      <p:sp>
        <p:nvSpPr>
          <p:cNvPr id="4" name="Slayt Numarası Yer Tutucusu 3"/>
          <p:cNvSpPr>
            <a:spLocks noGrp="1"/>
          </p:cNvSpPr>
          <p:nvPr>
            <p:ph type="sldNum" sz="quarter" idx="10"/>
          </p:nvPr>
        </p:nvSpPr>
        <p:spPr/>
        <p:txBody>
          <a:bodyPr/>
          <a:lstStyle/>
          <a:p>
            <a:fld id="{B0892B43-5FC8-41B7-BD76-BF460722AB28}" type="slidenum">
              <a:rPr lang="tr-TR" smtClean="0"/>
              <a:t>11</a:t>
            </a:fld>
            <a:endParaRPr lang="tr-TR"/>
          </a:p>
        </p:txBody>
      </p:sp>
    </p:spTree>
    <p:extLst>
      <p:ext uri="{BB962C8B-B14F-4D97-AF65-F5344CB8AC3E}">
        <p14:creationId xmlns:p14="http://schemas.microsoft.com/office/powerpoint/2010/main" val="1231143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rtl="0"/>
            <a:r>
              <a:rPr lang="da-DK" sz="1200" b="1" i="0" u="none" strike="noStrike" kern="1200" baseline="0" dirty="0">
                <a:solidFill>
                  <a:schemeClr val="tx1"/>
                </a:solidFill>
                <a:latin typeface="+mn-lt"/>
                <a:ea typeface="+mn-ea"/>
                <a:cs typeface="+mn-cs"/>
              </a:rPr>
              <a:t>System design is flexible</a:t>
            </a:r>
          </a:p>
          <a:p>
            <a:pPr rtl="0"/>
            <a:r>
              <a:rPr lang="en-US" sz="1200" b="0" i="0" u="none" strike="noStrike" kern="1200" baseline="0" dirty="0">
                <a:solidFill>
                  <a:schemeClr val="tx1"/>
                </a:solidFill>
                <a:latin typeface="+mn-lt"/>
                <a:ea typeface="+mn-ea"/>
                <a:cs typeface="+mn-cs"/>
              </a:rPr>
              <a:t>Because fabric ducts are not composed of fixed bends, elbows and lengths, the product offers complete freedom in design. </a:t>
            </a:r>
          </a:p>
          <a:p>
            <a:pPr rtl="0"/>
            <a:endParaRPr lang="en-US" sz="1200" b="0" i="0" u="none" strike="noStrike" kern="1200" baseline="0" dirty="0">
              <a:solidFill>
                <a:schemeClr val="tx1"/>
              </a:solidFill>
              <a:latin typeface="+mn-lt"/>
              <a:ea typeface="+mn-ea"/>
              <a:cs typeface="+mn-cs"/>
            </a:endParaRPr>
          </a:p>
          <a:p>
            <a:pPr rtl="0"/>
            <a:r>
              <a:rPr lang="en-US" sz="1200" b="1" i="0" u="none" strike="noStrike" kern="1200" baseline="0" dirty="0">
                <a:solidFill>
                  <a:schemeClr val="tx1"/>
                </a:solidFill>
                <a:latin typeface="+mn-lt"/>
                <a:ea typeface="+mn-ea"/>
                <a:cs typeface="+mn-cs"/>
              </a:rPr>
              <a:t>…more</a:t>
            </a:r>
          </a:p>
          <a:p>
            <a:pPr rtl="0"/>
            <a:r>
              <a:rPr lang="en-US" sz="1200" b="0" i="0" u="none" strike="noStrike" kern="1200" baseline="0" dirty="0">
                <a:solidFill>
                  <a:schemeClr val="tx1"/>
                </a:solidFill>
                <a:latin typeface="+mn-lt"/>
                <a:ea typeface="+mn-ea"/>
                <a:cs typeface="+mn-cs"/>
              </a:rPr>
              <a:t>The fabric systems are dimensioned and constructed based on online 3D drawing and configuration tools.</a:t>
            </a:r>
            <a:endParaRPr lang="tr-TR" dirty="0"/>
          </a:p>
        </p:txBody>
      </p:sp>
      <p:sp>
        <p:nvSpPr>
          <p:cNvPr id="4" name="Slayt Numarası Yer Tutucusu 3"/>
          <p:cNvSpPr>
            <a:spLocks noGrp="1"/>
          </p:cNvSpPr>
          <p:nvPr>
            <p:ph type="sldNum" sz="quarter" idx="10"/>
          </p:nvPr>
        </p:nvSpPr>
        <p:spPr/>
        <p:txBody>
          <a:bodyPr/>
          <a:lstStyle/>
          <a:p>
            <a:fld id="{B0892B43-5FC8-41B7-BD76-BF460722AB28}" type="slidenum">
              <a:rPr lang="tr-TR" smtClean="0"/>
              <a:t>12</a:t>
            </a:fld>
            <a:endParaRPr lang="tr-TR"/>
          </a:p>
        </p:txBody>
      </p:sp>
    </p:spTree>
    <p:extLst>
      <p:ext uri="{BB962C8B-B14F-4D97-AF65-F5344CB8AC3E}">
        <p14:creationId xmlns:p14="http://schemas.microsoft.com/office/powerpoint/2010/main" val="86957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rtl="0"/>
            <a:r>
              <a:rPr lang="en-US" sz="1200" b="1" i="0" u="none" strike="noStrike" kern="1200" baseline="0" dirty="0">
                <a:solidFill>
                  <a:schemeClr val="tx1"/>
                </a:solidFill>
                <a:latin typeface="+mn-lt"/>
                <a:ea typeface="+mn-ea"/>
                <a:cs typeface="+mn-cs"/>
              </a:rPr>
              <a:t>System design is flexible</a:t>
            </a:r>
          </a:p>
          <a:p>
            <a:pPr rtl="0"/>
            <a:r>
              <a:rPr lang="en-US" sz="1200" b="0" i="0" u="none" strike="noStrike" kern="1200" baseline="0" dirty="0">
                <a:solidFill>
                  <a:schemeClr val="tx1"/>
                </a:solidFill>
                <a:latin typeface="+mn-lt"/>
                <a:ea typeface="+mn-ea"/>
                <a:cs typeface="+mn-cs"/>
              </a:rPr>
              <a:t>…in most cases the versatility is greater.</a:t>
            </a:r>
          </a:p>
          <a:p>
            <a:pPr rtl="0"/>
            <a:endParaRPr lang="en-US" sz="1200" b="0" i="0" u="none" strike="noStrike" kern="1200" baseline="0" dirty="0">
              <a:solidFill>
                <a:schemeClr val="tx1"/>
              </a:solidFill>
              <a:latin typeface="+mn-lt"/>
              <a:ea typeface="+mn-ea"/>
              <a:cs typeface="+mn-cs"/>
            </a:endParaRPr>
          </a:p>
          <a:p>
            <a:pPr rtl="0"/>
            <a:r>
              <a:rPr lang="en-US" sz="1200" b="1" i="0" u="none" strike="noStrike" kern="1200" baseline="0" dirty="0">
                <a:solidFill>
                  <a:schemeClr val="tx1"/>
                </a:solidFill>
                <a:latin typeface="+mn-lt"/>
                <a:ea typeface="+mn-ea"/>
                <a:cs typeface="+mn-cs"/>
              </a:rPr>
              <a:t>…more</a:t>
            </a:r>
          </a:p>
          <a:p>
            <a:pPr rtl="0"/>
            <a:r>
              <a:rPr lang="en-US" sz="1200" b="0" i="0" u="none" strike="noStrike" kern="1200" baseline="0" dirty="0">
                <a:solidFill>
                  <a:schemeClr val="tx1"/>
                </a:solidFill>
                <a:latin typeface="+mn-lt"/>
                <a:ea typeface="+mn-ea"/>
                <a:cs typeface="+mn-cs"/>
              </a:rPr>
              <a:t>The design of fabric systems varies from job to job – the possibilities are endless. It is easy to create fabric systems fitting the layout of the building perfectly. Naturally, the systems are supplied with both elbows, main and side ducts, reductions etc. Since a fabric system does not require balancing, the need for dampers is minimized and the design work is simplified – while the indoor climate is optimized.</a:t>
            </a:r>
          </a:p>
        </p:txBody>
      </p:sp>
      <p:sp>
        <p:nvSpPr>
          <p:cNvPr id="4" name="Slayt Numarası Yer Tutucusu 3"/>
          <p:cNvSpPr>
            <a:spLocks noGrp="1"/>
          </p:cNvSpPr>
          <p:nvPr>
            <p:ph type="sldNum" sz="quarter" idx="10"/>
          </p:nvPr>
        </p:nvSpPr>
        <p:spPr/>
        <p:txBody>
          <a:bodyPr/>
          <a:lstStyle/>
          <a:p>
            <a:fld id="{B0892B43-5FC8-41B7-BD76-BF460722AB28}" type="slidenum">
              <a:rPr lang="tr-TR" smtClean="0"/>
              <a:t>13</a:t>
            </a:fld>
            <a:endParaRPr lang="tr-TR"/>
          </a:p>
        </p:txBody>
      </p:sp>
    </p:spTree>
    <p:extLst>
      <p:ext uri="{BB962C8B-B14F-4D97-AF65-F5344CB8AC3E}">
        <p14:creationId xmlns:p14="http://schemas.microsoft.com/office/powerpoint/2010/main" val="954736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rtl="0"/>
            <a:r>
              <a:rPr lang="en-US" sz="1200" b="1" i="0" u="none" strike="noStrike" kern="1200" baseline="0" dirty="0">
                <a:solidFill>
                  <a:schemeClr val="tx1"/>
                </a:solidFill>
                <a:latin typeface="+mn-lt"/>
                <a:ea typeface="+mn-ea"/>
                <a:cs typeface="+mn-cs"/>
              </a:rPr>
              <a:t>Skip conventional thinking</a:t>
            </a:r>
          </a:p>
          <a:p>
            <a:pPr rtl="0"/>
            <a:r>
              <a:rPr lang="en-US" sz="1200" b="0" i="0" u="none" strike="noStrike" kern="1200" baseline="0" dirty="0">
                <a:solidFill>
                  <a:schemeClr val="tx1"/>
                </a:solidFill>
                <a:latin typeface="+mn-lt"/>
                <a:ea typeface="+mn-ea"/>
                <a:cs typeface="+mn-cs"/>
              </a:rPr>
              <a:t>Many functions known from conventional metal ducts are fully integrated in a fabric system. Diffusers, grilles, dampers etc. are completely redundant. A fabric system is all inclusive.</a:t>
            </a:r>
          </a:p>
          <a:p>
            <a:pPr rtl="0"/>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No extra grills or diffusers are necessary. The fabric system functions both as a duct system and as an air dispersion system.</a:t>
            </a:r>
          </a:p>
          <a:p>
            <a:pPr rtl="0"/>
            <a:r>
              <a:rPr lang="da-DK" sz="1200" b="0" i="0" u="none" strike="noStrike" kern="1200" baseline="0" dirty="0">
                <a:solidFill>
                  <a:schemeClr val="tx1"/>
                </a:solidFill>
                <a:latin typeface="+mn-lt"/>
                <a:ea typeface="+mn-ea"/>
                <a:cs typeface="+mn-cs"/>
              </a:rPr>
              <a:t>No damper is necessary. </a:t>
            </a:r>
            <a:r>
              <a:rPr lang="en-US" sz="1200" b="0" i="0" u="none" strike="noStrike" kern="1200" baseline="0" dirty="0">
                <a:solidFill>
                  <a:schemeClr val="tx1"/>
                </a:solidFill>
                <a:latin typeface="+mn-lt"/>
                <a:ea typeface="+mn-ea"/>
                <a:cs typeface="+mn-cs"/>
              </a:rPr>
              <a:t>A fabric system does not require balancing.</a:t>
            </a:r>
            <a:endParaRPr lang="da-DK"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Painting is not necessary. The fabrics are dyed.</a:t>
            </a:r>
            <a:endParaRPr lang="da-DK"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No extra insulation is necessary. A fabric system is condensation free.</a:t>
            </a:r>
            <a:endParaRPr lang="da-DK"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No inconvenient shortenings or assembly on site. A fabric system fits straight from the factory, is assembled with zippers and is ready for suspension as soon as it arrives.</a:t>
            </a:r>
            <a:endParaRPr lang="da-DK"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No extra noise reduction is needed (except perhaps reduction of fan noise). Noiseless is the standard.</a:t>
            </a:r>
          </a:p>
        </p:txBody>
      </p:sp>
      <p:sp>
        <p:nvSpPr>
          <p:cNvPr id="4" name="Slayt Numarası Yer Tutucusu 3"/>
          <p:cNvSpPr>
            <a:spLocks noGrp="1"/>
          </p:cNvSpPr>
          <p:nvPr>
            <p:ph type="sldNum" sz="quarter" idx="10"/>
          </p:nvPr>
        </p:nvSpPr>
        <p:spPr/>
        <p:txBody>
          <a:bodyPr/>
          <a:lstStyle/>
          <a:p>
            <a:fld id="{B0892B43-5FC8-41B7-BD76-BF460722AB28}" type="slidenum">
              <a:rPr lang="tr-TR" smtClean="0"/>
              <a:t>14</a:t>
            </a:fld>
            <a:endParaRPr lang="tr-TR"/>
          </a:p>
        </p:txBody>
      </p:sp>
    </p:spTree>
    <p:extLst>
      <p:ext uri="{BB962C8B-B14F-4D97-AF65-F5344CB8AC3E}">
        <p14:creationId xmlns:p14="http://schemas.microsoft.com/office/powerpoint/2010/main" val="1445128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Welcome Slide">
    <p:spTree>
      <p:nvGrpSpPr>
        <p:cNvPr id="1" name=""/>
        <p:cNvGrpSpPr/>
        <p:nvPr/>
      </p:nvGrpSpPr>
      <p:grpSpPr>
        <a:xfrm>
          <a:off x="0" y="0"/>
          <a:ext cx="0" cy="0"/>
          <a:chOff x="0" y="0"/>
          <a:chExt cx="0" cy="0"/>
        </a:xfrm>
      </p:grpSpPr>
      <p:sp>
        <p:nvSpPr>
          <p:cNvPr id="10" name="Title 1"/>
          <p:cNvSpPr>
            <a:spLocks noGrp="1"/>
          </p:cNvSpPr>
          <p:nvPr>
            <p:ph type="title"/>
          </p:nvPr>
        </p:nvSpPr>
        <p:spPr>
          <a:xfrm>
            <a:off x="2321401" y="545276"/>
            <a:ext cx="4501199" cy="297176"/>
          </a:xfrm>
          <a:prstGeom prst="rect">
            <a:avLst/>
          </a:prstGeom>
        </p:spPr>
        <p:txBody>
          <a:bodyPr anchor="ctr">
            <a:noAutofit/>
          </a:bodyPr>
          <a:lstStyle>
            <a:lvl1pPr algn="l" defTabSz="514350" rtl="0" eaLnBrk="1" latinLnBrk="0" hangingPunct="1">
              <a:lnSpc>
                <a:spcPct val="90000"/>
              </a:lnSpc>
              <a:spcBef>
                <a:spcPct val="0"/>
              </a:spcBef>
              <a:buNone/>
              <a:defRPr lang="en-US" sz="2700" b="1" kern="1200" dirty="0">
                <a:solidFill>
                  <a:schemeClr val="bg2"/>
                </a:solidFill>
                <a:latin typeface="Lato Regular" panose="020F0502020204030203" pitchFamily="34" charset="0"/>
                <a:ea typeface="Lato Regular" panose="020F0502020204030203" pitchFamily="34" charset="0"/>
                <a:cs typeface="Lato Regular" panose="020F0502020204030203" pitchFamily="34" charset="0"/>
              </a:defRPr>
            </a:lvl1pPr>
          </a:lstStyle>
          <a:p>
            <a:r>
              <a:rPr lang="en-US" dirty="0"/>
              <a:t>Click to edit Master title style</a:t>
            </a:r>
          </a:p>
        </p:txBody>
      </p:sp>
      <p:sp>
        <p:nvSpPr>
          <p:cNvPr id="3" name="Picture Placeholder 2"/>
          <p:cNvSpPr>
            <a:spLocks noGrp="1"/>
          </p:cNvSpPr>
          <p:nvPr>
            <p:ph type="pic" sz="quarter" idx="10"/>
          </p:nvPr>
        </p:nvSpPr>
        <p:spPr>
          <a:xfrm>
            <a:off x="3998284" y="1138568"/>
            <a:ext cx="1147432" cy="1147432"/>
          </a:xfrm>
          <a:prstGeom prst="rect">
            <a:avLst/>
          </a:prstGeom>
        </p:spPr>
        <p:txBody>
          <a:bodyPr/>
          <a:lstStyle>
            <a:lvl1pPr>
              <a:defRPr>
                <a:latin typeface="Lato" panose="020F0502020204030203" pitchFamily="34" charset="0"/>
              </a:defRPr>
            </a:lvl1pPr>
          </a:lstStyle>
          <a:p>
            <a:endParaRPr lang="en-US" dirty="0"/>
          </a:p>
        </p:txBody>
      </p:sp>
      <p:grpSp>
        <p:nvGrpSpPr>
          <p:cNvPr id="4" name="Group 3"/>
          <p:cNvGrpSpPr/>
          <p:nvPr userDrawn="1"/>
        </p:nvGrpSpPr>
        <p:grpSpPr>
          <a:xfrm>
            <a:off x="198566" y="4878020"/>
            <a:ext cx="132125" cy="130400"/>
            <a:chOff x="4328868" y="5502988"/>
            <a:chExt cx="500307" cy="493774"/>
          </a:xfrm>
          <a:solidFill>
            <a:schemeClr val="bg1">
              <a:lumMod val="75000"/>
            </a:schemeClr>
          </a:solidFill>
        </p:grpSpPr>
        <p:sp>
          <p:nvSpPr>
            <p:cNvPr id="5" name="Freeform 4">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sz="675" dirty="0">
                <a:latin typeface="Lato" panose="020F0502020204030203" pitchFamily="34" charset="0"/>
              </a:endParaRPr>
            </a:p>
          </p:txBody>
        </p:sp>
        <p:sp>
          <p:nvSpPr>
            <p:cNvPr id="6" name="Freeform 5">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sz="675" dirty="0">
                <a:latin typeface="Lato" panose="020F0502020204030203" pitchFamily="34" charset="0"/>
              </a:endParaRPr>
            </a:p>
          </p:txBody>
        </p:sp>
      </p:grpSp>
      <p:grpSp>
        <p:nvGrpSpPr>
          <p:cNvPr id="7" name="Group 6"/>
          <p:cNvGrpSpPr/>
          <p:nvPr userDrawn="1"/>
        </p:nvGrpSpPr>
        <p:grpSpPr>
          <a:xfrm flipH="1">
            <a:off x="381105" y="4878020"/>
            <a:ext cx="132125" cy="130400"/>
            <a:chOff x="4328868" y="5502988"/>
            <a:chExt cx="500307" cy="493774"/>
          </a:xfrm>
          <a:solidFill>
            <a:schemeClr val="bg1">
              <a:lumMod val="75000"/>
            </a:schemeClr>
          </a:solidFill>
        </p:grpSpPr>
        <p:sp>
          <p:nvSpPr>
            <p:cNvPr id="8" name="Freeform 7">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sz="675" dirty="0">
                <a:latin typeface="Lato" panose="020F0502020204030203" pitchFamily="34" charset="0"/>
              </a:endParaRPr>
            </a:p>
          </p:txBody>
        </p:sp>
        <p:sp>
          <p:nvSpPr>
            <p:cNvPr id="9" name="Freeform 8">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sz="675" dirty="0">
                <a:latin typeface="Lato" panose="020F0502020204030203" pitchFamily="34" charset="0"/>
              </a:endParaRPr>
            </a:p>
          </p:txBody>
        </p:sp>
      </p:grpSp>
      <p:sp>
        <p:nvSpPr>
          <p:cNvPr id="11" name="Rectangle 10"/>
          <p:cNvSpPr/>
          <p:nvPr userDrawn="1"/>
        </p:nvSpPr>
        <p:spPr>
          <a:xfrm>
            <a:off x="2829988" y="4762775"/>
            <a:ext cx="3484025" cy="346222"/>
          </a:xfrm>
          <a:prstGeom prst="rect">
            <a:avLst/>
          </a:prstGeom>
        </p:spPr>
        <p:txBody>
          <a:bodyPr wrap="square" lIns="68553" tIns="34277" rIns="68553" bIns="34277">
            <a:spAutoFit/>
          </a:bodyPr>
          <a:lstStyle/>
          <a:p>
            <a:pPr algn="ctr"/>
            <a:r>
              <a:rPr lang="id-ID" sz="1050" b="1" dirty="0">
                <a:solidFill>
                  <a:schemeClr val="bg2">
                    <a:lumMod val="50000"/>
                    <a:lumOff val="50000"/>
                  </a:schemeClr>
                </a:solidFill>
                <a:latin typeface="Lato Thin" panose="020F0502020204030203" pitchFamily="34" charset="0"/>
                <a:ea typeface="Lato Thin" panose="020F0502020204030203" pitchFamily="34" charset="0"/>
                <a:cs typeface="Lato Thin" panose="020F0502020204030203" pitchFamily="34" charset="0"/>
              </a:rPr>
              <a:t>www.companyname.com</a:t>
            </a:r>
          </a:p>
          <a:p>
            <a:pPr algn="ctr"/>
            <a:r>
              <a:rPr lang="id-ID" sz="750" dirty="0">
                <a:solidFill>
                  <a:schemeClr val="bg1">
                    <a:lumMod val="75000"/>
                  </a:schemeClr>
                </a:solidFill>
                <a:latin typeface="Lato Regular" panose="020F0502020204030203" pitchFamily="34" charset="0"/>
                <a:ea typeface="Lato Regular" panose="020F0502020204030203" pitchFamily="34" charset="0"/>
                <a:cs typeface="Lato Regular" panose="020F0502020204030203" pitchFamily="34" charset="0"/>
              </a:rPr>
              <a:t>https://www.linkedin.com/in/clausml  &gt;&gt; Open for opportunities</a:t>
            </a:r>
          </a:p>
        </p:txBody>
      </p:sp>
      <p:cxnSp>
        <p:nvCxnSpPr>
          <p:cNvPr id="12" name="Straight Connector 11"/>
          <p:cNvCxnSpPr/>
          <p:nvPr userDrawn="1"/>
        </p:nvCxnSpPr>
        <p:spPr>
          <a:xfrm>
            <a:off x="0" y="4751570"/>
            <a:ext cx="9144000" cy="0"/>
          </a:xfrm>
          <a:prstGeom prst="line">
            <a:avLst/>
          </a:prstGeom>
          <a:ln w="19050">
            <a:solidFill>
              <a:schemeClr val="tx2">
                <a:lumMod val="95000"/>
              </a:schemeClr>
            </a:solidFill>
          </a:ln>
        </p:spPr>
        <p:style>
          <a:lnRef idx="1">
            <a:schemeClr val="accent1"/>
          </a:lnRef>
          <a:fillRef idx="0">
            <a:schemeClr val="accent1"/>
          </a:fillRef>
          <a:effectRef idx="0">
            <a:schemeClr val="accent1"/>
          </a:effectRef>
          <a:fontRef idx="minor">
            <a:schemeClr val="tx1"/>
          </a:fontRef>
        </p:style>
      </p:cxnSp>
      <p:sp>
        <p:nvSpPr>
          <p:cNvPr id="13" name="Oval 12"/>
          <p:cNvSpPr/>
          <p:nvPr userDrawn="1"/>
        </p:nvSpPr>
        <p:spPr>
          <a:xfrm>
            <a:off x="8608596" y="4621681"/>
            <a:ext cx="241002" cy="241002"/>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lIns="34283" tIns="17142" rIns="34283" bIns="17142" rtlCol="0" anchor="ctr"/>
          <a:lstStyle/>
          <a:p>
            <a:pPr algn="ctr"/>
            <a:endParaRPr lang="en-US" sz="675" dirty="0">
              <a:latin typeface="Lato" panose="020F0502020204030203" pitchFamily="34" charset="0"/>
            </a:endParaRPr>
          </a:p>
        </p:txBody>
      </p:sp>
      <p:sp>
        <p:nvSpPr>
          <p:cNvPr id="14" name="TextBox 13"/>
          <p:cNvSpPr txBox="1"/>
          <p:nvPr userDrawn="1"/>
        </p:nvSpPr>
        <p:spPr>
          <a:xfrm>
            <a:off x="8601780" y="4664446"/>
            <a:ext cx="244243" cy="173098"/>
          </a:xfrm>
          <a:prstGeom prst="rect">
            <a:avLst/>
          </a:prstGeom>
          <a:noFill/>
        </p:spPr>
        <p:txBody>
          <a:bodyPr wrap="none" lIns="68553" tIns="34277" rIns="68553" bIns="34277" rtlCol="0">
            <a:spAutoFit/>
          </a:bodyPr>
          <a:lstStyle/>
          <a:p>
            <a:pPr algn="ctr"/>
            <a:fld id="{260E2A6B-A809-4840-BF14-8648BC0BDF87}" type="slidenum">
              <a:rPr lang="id-ID" sz="675" b="0" smtClean="0">
                <a:solidFill>
                  <a:schemeClr val="tx2"/>
                </a:solidFill>
                <a:latin typeface="Lato Regular" panose="020F0502020204030203" pitchFamily="34" charset="0"/>
                <a:ea typeface="Lato Regular" panose="020F0502020204030203" pitchFamily="34" charset="0"/>
                <a:cs typeface="Lato Regular" panose="020F0502020204030203" pitchFamily="34" charset="0"/>
              </a:rPr>
              <a:pPr algn="ctr"/>
              <a:t>‹#›</a:t>
            </a:fld>
            <a:endParaRPr lang="id-ID" sz="1050" b="0" dirty="0">
              <a:solidFill>
                <a:schemeClr val="tx2"/>
              </a:solidFill>
              <a:latin typeface="Lato Regular" panose="020F0502020204030203" pitchFamily="34" charset="0"/>
              <a:ea typeface="Lato Regular" panose="020F0502020204030203" pitchFamily="34" charset="0"/>
              <a:cs typeface="Lato Regular" panose="020F0502020204030203" pitchFamily="34" charset="0"/>
            </a:endParaRPr>
          </a:p>
        </p:txBody>
      </p:sp>
    </p:spTree>
    <p:extLst>
      <p:ext uri="{BB962C8B-B14F-4D97-AF65-F5344CB8AC3E}">
        <p14:creationId xmlns:p14="http://schemas.microsoft.com/office/powerpoint/2010/main" val="3859755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8/31/2018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8/31/2018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8/31/2018</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30.jpeg"/><Relationship Id="rId13" Type="http://schemas.microsoft.com/office/2007/relationships/hdphoto" Target="../media/hdphoto5.wdp"/><Relationship Id="rId3" Type="http://schemas.openxmlformats.org/officeDocument/2006/relationships/image" Target="../media/image27.jpeg"/><Relationship Id="rId7" Type="http://schemas.microsoft.com/office/2007/relationships/hdphoto" Target="../media/hdphoto2.wdp"/><Relationship Id="rId12"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9.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31.jpeg"/><Relationship Id="rId4" Type="http://schemas.openxmlformats.org/officeDocument/2006/relationships/image" Target="../media/image28.jpeg"/><Relationship Id="rId9" Type="http://schemas.microsoft.com/office/2007/relationships/hdphoto" Target="../media/hdphoto3.wdp"/><Relationship Id="rId1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5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5.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81124CF-AC5B-4F9A-89ED-D8F249F4F6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721497"/>
            <a:ext cx="3851920" cy="482101"/>
          </a:xfrm>
          <a:prstGeom prst="rect">
            <a:avLst/>
          </a:prstGeom>
        </p:spPr>
      </p:pic>
      <p:sp>
        <p:nvSpPr>
          <p:cNvPr id="11" name="Rectangle 10">
            <a:extLst>
              <a:ext uri="{FF2B5EF4-FFF2-40B4-BE49-F238E27FC236}">
                <a16:creationId xmlns:a16="http://schemas.microsoft.com/office/drawing/2014/main" id="{91708737-BB1E-4ABD-9DCA-4AD972D66835}"/>
              </a:ext>
            </a:extLst>
          </p:cNvPr>
          <p:cNvSpPr/>
          <p:nvPr/>
        </p:nvSpPr>
        <p:spPr>
          <a:xfrm>
            <a:off x="719572" y="1203598"/>
            <a:ext cx="7704856" cy="2708434"/>
          </a:xfrm>
          <a:prstGeom prst="rect">
            <a:avLst/>
          </a:prstGeom>
        </p:spPr>
        <p:txBody>
          <a:bodyPr wrap="square">
            <a:spAutoFit/>
          </a:bodyPr>
          <a:lstStyle/>
          <a:p>
            <a:pPr algn="ctr"/>
            <a:endParaRPr lang="da-DK" sz="2800" dirty="0">
              <a:solidFill>
                <a:srgbClr val="58595B"/>
              </a:solidFill>
              <a:latin typeface="PTSans-Narrow"/>
            </a:endParaRPr>
          </a:p>
          <a:p>
            <a:pPr algn="ctr"/>
            <a:r>
              <a:rPr lang="da-DK" sz="6000" dirty="0">
                <a:solidFill>
                  <a:srgbClr val="58595B"/>
                </a:solidFill>
                <a:latin typeface="PTSans-Narrow"/>
              </a:rPr>
              <a:t>The </a:t>
            </a:r>
            <a:r>
              <a:rPr lang="da-DK" sz="6000" dirty="0">
                <a:solidFill>
                  <a:srgbClr val="EE1A3B"/>
                </a:solidFill>
                <a:latin typeface="PTSans-Narrow"/>
              </a:rPr>
              <a:t>smart </a:t>
            </a:r>
            <a:r>
              <a:rPr lang="da-DK" sz="6000" dirty="0" err="1">
                <a:solidFill>
                  <a:srgbClr val="58595B"/>
                </a:solidFill>
                <a:latin typeface="PTSans-Narrow"/>
              </a:rPr>
              <a:t>way</a:t>
            </a:r>
            <a:endParaRPr lang="da-DK" sz="6000" dirty="0">
              <a:solidFill>
                <a:srgbClr val="58595B"/>
              </a:solidFill>
              <a:latin typeface="PTSans-Narrow"/>
            </a:endParaRPr>
          </a:p>
          <a:p>
            <a:pPr algn="ctr"/>
            <a:r>
              <a:rPr lang="da-DK" sz="6000" dirty="0">
                <a:solidFill>
                  <a:srgbClr val="58595B"/>
                </a:solidFill>
                <a:latin typeface="PTSans-Narrow"/>
              </a:rPr>
              <a:t>of </a:t>
            </a:r>
            <a:r>
              <a:rPr lang="da-DK" sz="6000" dirty="0" err="1">
                <a:solidFill>
                  <a:srgbClr val="58595B"/>
                </a:solidFill>
                <a:latin typeface="PTSans-Narrow"/>
              </a:rPr>
              <a:t>thinking</a:t>
            </a:r>
            <a:endParaRPr lang="da-DK" sz="6000" dirty="0">
              <a:solidFill>
                <a:srgbClr val="58595B"/>
              </a:solidFill>
              <a:latin typeface="PTSans-Narrow"/>
            </a:endParaRPr>
          </a:p>
          <a:p>
            <a:pPr algn="ctr"/>
            <a:r>
              <a:rPr lang="en-US" dirty="0">
                <a:solidFill>
                  <a:srgbClr val="58595B"/>
                </a:solidFill>
                <a:latin typeface="PTSans-Narrow"/>
              </a:rPr>
              <a:t>— within HVAC/R and indoor air quality</a:t>
            </a:r>
            <a:endParaRPr lang="da-DK" dirty="0"/>
          </a:p>
        </p:txBody>
      </p:sp>
    </p:spTree>
    <p:extLst>
      <p:ext uri="{BB962C8B-B14F-4D97-AF65-F5344CB8AC3E}">
        <p14:creationId xmlns:p14="http://schemas.microsoft.com/office/powerpoint/2010/main" val="4120280676"/>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 7"/>
          <p:cNvGrpSpPr/>
          <p:nvPr/>
        </p:nvGrpSpPr>
        <p:grpSpPr>
          <a:xfrm>
            <a:off x="4724400" y="791358"/>
            <a:ext cx="4267201" cy="615863"/>
            <a:chOff x="5635826" y="674353"/>
            <a:chExt cx="3097634" cy="615863"/>
          </a:xfrm>
        </p:grpSpPr>
        <p:sp>
          <p:nvSpPr>
            <p:cNvPr id="9" name="Metin kutusu 8"/>
            <p:cNvSpPr txBox="1"/>
            <p:nvPr/>
          </p:nvSpPr>
          <p:spPr>
            <a:xfrm>
              <a:off x="5635826" y="674353"/>
              <a:ext cx="3097634" cy="461665"/>
            </a:xfrm>
            <a:prstGeom prst="rect">
              <a:avLst/>
            </a:prstGeom>
            <a:noFill/>
          </p:spPr>
          <p:txBody>
            <a:bodyPr wrap="square" rtlCol="0">
              <a:spAutoFit/>
            </a:bodyPr>
            <a:lstStyle/>
            <a:p>
              <a:r>
                <a:rPr lang="da-DK" sz="2400" b="1" dirty="0">
                  <a:solidFill>
                    <a:schemeClr val="tx2">
                      <a:lumMod val="75000"/>
                    </a:schemeClr>
                  </a:solidFill>
                  <a:latin typeface="Trebuchet MS" pitchFamily="34" charset="0"/>
                </a:rPr>
                <a:t>DROP DIFFUSERS</a:t>
              </a:r>
              <a:endParaRPr lang="tr-TR" sz="2400" b="1" dirty="0">
                <a:solidFill>
                  <a:schemeClr val="tx2">
                    <a:lumMod val="75000"/>
                  </a:schemeClr>
                </a:solidFill>
                <a:latin typeface="Trebuchet MS" pitchFamily="34" charset="0"/>
              </a:endParaRPr>
            </a:p>
          </p:txBody>
        </p:sp>
        <p:sp>
          <p:nvSpPr>
            <p:cNvPr id="11" name="Dikdörtgen 10"/>
            <p:cNvSpPr/>
            <p:nvPr/>
          </p:nvSpPr>
          <p:spPr>
            <a:xfrm>
              <a:off x="7931395" y="982439"/>
              <a:ext cx="785356" cy="307777"/>
            </a:xfrm>
            <a:prstGeom prst="rect">
              <a:avLst/>
            </a:prstGeom>
          </p:spPr>
          <p:txBody>
            <a:bodyPr wrap="square">
              <a:spAutoFit/>
            </a:bodyPr>
            <a:lstStyle/>
            <a:p>
              <a:endParaRPr lang="tr-TR" sz="1400" dirty="0">
                <a:solidFill>
                  <a:schemeClr val="accent5">
                    <a:lumMod val="75000"/>
                  </a:schemeClr>
                </a:solidFill>
                <a:latin typeface="Trebuchet MS" pitchFamily="34" charset="0"/>
              </a:endParaRPr>
            </a:p>
          </p:txBody>
        </p:sp>
      </p:grpSp>
      <p:grpSp>
        <p:nvGrpSpPr>
          <p:cNvPr id="3" name="Grup 2"/>
          <p:cNvGrpSpPr/>
          <p:nvPr/>
        </p:nvGrpSpPr>
        <p:grpSpPr>
          <a:xfrm>
            <a:off x="-26581" y="-202462"/>
            <a:ext cx="9144000" cy="1099444"/>
            <a:chOff x="1" y="0"/>
            <a:chExt cx="9144000" cy="1481456"/>
          </a:xfrm>
        </p:grpSpPr>
        <p:pic>
          <p:nvPicPr>
            <p:cNvPr id="10" name="Resi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1481456"/>
            </a:xfrm>
            <a:prstGeom prst="rect">
              <a:avLst/>
            </a:prstGeom>
          </p:spPr>
        </p:pic>
        <p:grpSp>
          <p:nvGrpSpPr>
            <p:cNvPr id="2" name="Grup 1"/>
            <p:cNvGrpSpPr/>
            <p:nvPr/>
          </p:nvGrpSpPr>
          <p:grpSpPr>
            <a:xfrm>
              <a:off x="381000" y="100588"/>
              <a:ext cx="4114800" cy="870906"/>
              <a:chOff x="381000" y="100588"/>
              <a:chExt cx="4114800" cy="870906"/>
            </a:xfrm>
          </p:grpSpPr>
          <p:sp>
            <p:nvSpPr>
              <p:cNvPr id="15" name="Metin kutusu 14"/>
              <p:cNvSpPr txBox="1"/>
              <p:nvPr/>
            </p:nvSpPr>
            <p:spPr>
              <a:xfrm>
                <a:off x="381000" y="100588"/>
                <a:ext cx="4114800" cy="870906"/>
              </a:xfrm>
              <a:prstGeom prst="rect">
                <a:avLst/>
              </a:prstGeom>
              <a:noFill/>
            </p:spPr>
            <p:txBody>
              <a:bodyPr wrap="square" rtlCol="0">
                <a:spAutoFit/>
              </a:bodyPr>
              <a:lstStyle/>
              <a:p>
                <a:r>
                  <a:rPr lang="tr-TR" sz="3600" dirty="0">
                    <a:solidFill>
                      <a:schemeClr val="bg1"/>
                    </a:solidFill>
                    <a:latin typeface="Trebuchet MS" pitchFamily="34" charset="0"/>
                  </a:rPr>
                  <a:t>FabricAir</a:t>
                </a:r>
                <a:r>
                  <a:rPr lang="da-DK" sz="3600" dirty="0">
                    <a:solidFill>
                      <a:schemeClr val="bg1"/>
                    </a:solidFill>
                    <a:latin typeface="Trebuchet MS" pitchFamily="34" charset="0"/>
                  </a:rPr>
                  <a:t> Products </a:t>
                </a:r>
                <a:r>
                  <a:rPr lang="tr-TR" dirty="0">
                    <a:solidFill>
                      <a:schemeClr val="bg1"/>
                    </a:solidFill>
                    <a:latin typeface="Trebuchet MS" pitchFamily="34" charset="0"/>
                  </a:rPr>
                  <a:t> </a:t>
                </a:r>
                <a:endParaRPr lang="tr-TR" sz="1600" dirty="0">
                  <a:solidFill>
                    <a:schemeClr val="bg1"/>
                  </a:solidFill>
                  <a:latin typeface="Trebuchet MS" pitchFamily="34" charset="0"/>
                </a:endParaRPr>
              </a:p>
            </p:txBody>
          </p:sp>
          <p:sp>
            <p:nvSpPr>
              <p:cNvPr id="16" name="Dikdörtgen 15"/>
              <p:cNvSpPr/>
              <p:nvPr/>
            </p:nvSpPr>
            <p:spPr>
              <a:xfrm>
                <a:off x="2263512" y="127024"/>
                <a:ext cx="184731" cy="497660"/>
              </a:xfrm>
              <a:prstGeom prst="rect">
                <a:avLst/>
              </a:prstGeom>
            </p:spPr>
            <p:txBody>
              <a:bodyPr wrap="none">
                <a:spAutoFit/>
              </a:bodyPr>
              <a:lstStyle/>
              <a:p>
                <a:endParaRPr lang="da-DK" dirty="0">
                  <a:solidFill>
                    <a:schemeClr val="bg1"/>
                  </a:solidFill>
                  <a:latin typeface="Trebuchet MS" pitchFamily="34" charset="0"/>
                </a:endParaRPr>
              </a:p>
            </p:txBody>
          </p:sp>
        </p:grpSp>
      </p:grpSp>
      <p:pic>
        <p:nvPicPr>
          <p:cNvPr id="13" name="Picture 12">
            <a:extLst>
              <a:ext uri="{FF2B5EF4-FFF2-40B4-BE49-F238E27FC236}">
                <a16:creationId xmlns:a16="http://schemas.microsoft.com/office/drawing/2014/main" id="{C5032D76-7C8A-4CBA-87D8-DB4AA61219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532" b="7349"/>
          <a:stretch/>
        </p:blipFill>
        <p:spPr>
          <a:xfrm>
            <a:off x="4724400" y="1345674"/>
            <a:ext cx="3066800" cy="3562350"/>
          </a:xfrm>
          <a:prstGeom prst="rect">
            <a:avLst/>
          </a:prstGeom>
        </p:spPr>
      </p:pic>
      <p:pic>
        <p:nvPicPr>
          <p:cNvPr id="14" name="Picture 13">
            <a:extLst>
              <a:ext uri="{FF2B5EF4-FFF2-40B4-BE49-F238E27FC236}">
                <a16:creationId xmlns:a16="http://schemas.microsoft.com/office/drawing/2014/main" id="{911DBBBB-1833-4AE2-A657-FC47447409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2881"/>
          <a:stretch/>
        </p:blipFill>
        <p:spPr>
          <a:xfrm>
            <a:off x="1151400" y="1345674"/>
            <a:ext cx="3066800" cy="3562350"/>
          </a:xfrm>
          <a:prstGeom prst="rect">
            <a:avLst/>
          </a:prstGeom>
        </p:spPr>
      </p:pic>
    </p:spTree>
    <p:extLst>
      <p:ext uri="{BB962C8B-B14F-4D97-AF65-F5344CB8AC3E}">
        <p14:creationId xmlns:p14="http://schemas.microsoft.com/office/powerpoint/2010/main" val="1143459928"/>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 5"/>
          <p:cNvGrpSpPr/>
          <p:nvPr/>
        </p:nvGrpSpPr>
        <p:grpSpPr>
          <a:xfrm>
            <a:off x="7467598" y="669591"/>
            <a:ext cx="1676407" cy="603937"/>
            <a:chOff x="7224315" y="674352"/>
            <a:chExt cx="1723984" cy="603937"/>
          </a:xfrm>
        </p:grpSpPr>
        <p:sp>
          <p:nvSpPr>
            <p:cNvPr id="7" name="Metin kutusu 6"/>
            <p:cNvSpPr txBox="1"/>
            <p:nvPr/>
          </p:nvSpPr>
          <p:spPr>
            <a:xfrm>
              <a:off x="7224315" y="674352"/>
              <a:ext cx="1581522" cy="461665"/>
            </a:xfrm>
            <a:prstGeom prst="rect">
              <a:avLst/>
            </a:prstGeom>
            <a:noFill/>
          </p:spPr>
          <p:txBody>
            <a:bodyPr wrap="square" rtlCol="0">
              <a:spAutoFit/>
            </a:bodyPr>
            <a:lstStyle/>
            <a:p>
              <a:r>
                <a:rPr lang="tr-TR" sz="2400" b="1" dirty="0">
                  <a:solidFill>
                    <a:schemeClr val="accent2">
                      <a:lumMod val="50000"/>
                    </a:schemeClr>
                  </a:solidFill>
                  <a:latin typeface="Trebuchet MS" pitchFamily="34" charset="0"/>
                </a:rPr>
                <a:t>DESIGN</a:t>
              </a:r>
            </a:p>
          </p:txBody>
        </p:sp>
        <p:sp>
          <p:nvSpPr>
            <p:cNvPr id="8" name="Dikdörtgen 7"/>
            <p:cNvSpPr/>
            <p:nvPr/>
          </p:nvSpPr>
          <p:spPr>
            <a:xfrm>
              <a:off x="7582137" y="970512"/>
              <a:ext cx="1366162" cy="307777"/>
            </a:xfrm>
            <a:prstGeom prst="rect">
              <a:avLst/>
            </a:prstGeom>
          </p:spPr>
          <p:txBody>
            <a:bodyPr wrap="square">
              <a:spAutoFit/>
            </a:bodyPr>
            <a:lstStyle/>
            <a:p>
              <a:r>
                <a:rPr lang="tr-TR" sz="1400" dirty="0">
                  <a:solidFill>
                    <a:schemeClr val="bg1">
                      <a:lumMod val="50000"/>
                    </a:schemeClr>
                  </a:solidFill>
                  <a:latin typeface="Trebuchet MS" pitchFamily="34" charset="0"/>
                </a:rPr>
                <a:t>FREEDOM</a:t>
              </a:r>
            </a:p>
          </p:txBody>
        </p:sp>
      </p:grpSp>
      <p:sp>
        <p:nvSpPr>
          <p:cNvPr id="9" name="Dikdörtgen 8"/>
          <p:cNvSpPr/>
          <p:nvPr/>
        </p:nvSpPr>
        <p:spPr>
          <a:xfrm>
            <a:off x="152399" y="1750917"/>
            <a:ext cx="4662357" cy="707886"/>
          </a:xfrm>
          <a:prstGeom prst="rect">
            <a:avLst/>
          </a:prstGeom>
        </p:spPr>
        <p:txBody>
          <a:bodyPr wrap="square">
            <a:spAutoFit/>
          </a:bodyPr>
          <a:lstStyle/>
          <a:p>
            <a:r>
              <a:rPr lang="en-US" sz="2000" dirty="0">
                <a:solidFill>
                  <a:schemeClr val="tx1">
                    <a:lumMod val="75000"/>
                    <a:lumOff val="25000"/>
                  </a:schemeClr>
                </a:solidFill>
                <a:latin typeface="Trebuchet MS" pitchFamily="34" charset="0"/>
              </a:rPr>
              <a:t>If you can do it in conventional ducting you can do it in fabric ducting.</a:t>
            </a:r>
          </a:p>
        </p:txBody>
      </p:sp>
      <p:grpSp>
        <p:nvGrpSpPr>
          <p:cNvPr id="2" name="Grup 1"/>
          <p:cNvGrpSpPr/>
          <p:nvPr/>
        </p:nvGrpSpPr>
        <p:grpSpPr>
          <a:xfrm>
            <a:off x="445564" y="2816630"/>
            <a:ext cx="4262322" cy="874265"/>
            <a:chOff x="445564" y="2816630"/>
            <a:chExt cx="4262322" cy="874265"/>
          </a:xfrm>
        </p:grpSpPr>
        <p:pic>
          <p:nvPicPr>
            <p:cNvPr id="10" name="Picture 5" descr="O:\2009\03 fabricair Sales Catalogue 2009-01, Rev 81\US\Presentation\Sales Catalogue, graphic86, DuctDesig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619" b="6596"/>
            <a:stretch/>
          </p:blipFill>
          <p:spPr bwMode="auto">
            <a:xfrm>
              <a:off x="1555861" y="2816630"/>
              <a:ext cx="1063363" cy="856910"/>
            </a:xfrm>
            <a:prstGeom prst="rect">
              <a:avLst/>
            </a:prstGeom>
            <a:ln>
              <a:noFill/>
            </a:ln>
            <a:effectLst>
              <a:outerShdw blurRad="44450" dist="27940" dir="5400000" algn="ctr">
                <a:srgbClr val="000000">
                  <a:alpha val="32000"/>
                </a:srgbClr>
              </a:outerShdw>
            </a:effectLst>
            <a:extLst>
              <a:ext uri="{909E8E84-426E-40DD-AFC4-6F175D3DCCD1}">
                <a14:hiddenFill xmlns:a14="http://schemas.microsoft.com/office/drawing/2010/main">
                  <a:solidFill>
                    <a:srgbClr val="FFFFFF"/>
                  </a:solidFill>
                </a14:hiddenFill>
              </a:ext>
            </a:extLst>
          </p:spPr>
        </p:pic>
        <p:pic>
          <p:nvPicPr>
            <p:cNvPr id="13" name="Picture 8" descr="O:\2009\03 fabricair Sales Catalogue 2009-01, Rev 81\US\Presentation\Sales Catalogue, graphic89, DuctDesign.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619" b="6596"/>
            <a:stretch/>
          </p:blipFill>
          <p:spPr bwMode="auto">
            <a:xfrm>
              <a:off x="445564" y="2833985"/>
              <a:ext cx="1047253" cy="856910"/>
            </a:xfrm>
            <a:prstGeom prst="rect">
              <a:avLst/>
            </a:prstGeom>
            <a:ln>
              <a:noFill/>
            </a:ln>
            <a:effectLst>
              <a:outerShdw blurRad="44450" dist="27940" dir="5400000" algn="ctr">
                <a:srgbClr val="000000">
                  <a:alpha val="32000"/>
                </a:srgbClr>
              </a:outerShdw>
            </a:effectLst>
            <a:extLst>
              <a:ext uri="{909E8E84-426E-40DD-AFC4-6F175D3DCCD1}">
                <a14:hiddenFill xmlns:a14="http://schemas.microsoft.com/office/drawing/2010/main">
                  <a:solidFill>
                    <a:srgbClr val="FFFFFF"/>
                  </a:solidFill>
                </a14:hiddenFill>
              </a:ext>
            </a:extLst>
          </p:spPr>
        </p:pic>
        <p:sp>
          <p:nvSpPr>
            <p:cNvPr id="14" name="Metin kutusu 13"/>
            <p:cNvSpPr txBox="1"/>
            <p:nvPr/>
          </p:nvSpPr>
          <p:spPr>
            <a:xfrm>
              <a:off x="2645269" y="2833985"/>
              <a:ext cx="2062617" cy="400110"/>
            </a:xfrm>
            <a:prstGeom prst="rect">
              <a:avLst/>
            </a:prstGeom>
            <a:noFill/>
          </p:spPr>
          <p:txBody>
            <a:bodyPr wrap="square" rtlCol="0">
              <a:spAutoFit/>
            </a:bodyPr>
            <a:lstStyle/>
            <a:p>
              <a:r>
                <a:rPr lang="tr-TR" sz="2000" dirty="0" err="1">
                  <a:solidFill>
                    <a:schemeClr val="tx1">
                      <a:lumMod val="75000"/>
                      <a:lumOff val="25000"/>
                    </a:schemeClr>
                  </a:solidFill>
                  <a:latin typeface="Trebuchet MS" pitchFamily="34" charset="0"/>
                </a:rPr>
                <a:t>Elbows</a:t>
              </a:r>
              <a:endParaRPr lang="tr-TR" sz="2000" dirty="0">
                <a:solidFill>
                  <a:schemeClr val="tx1">
                    <a:lumMod val="75000"/>
                    <a:lumOff val="25000"/>
                  </a:schemeClr>
                </a:solidFill>
                <a:latin typeface="Trebuchet MS" pitchFamily="34" charset="0"/>
              </a:endParaRPr>
            </a:p>
          </p:txBody>
        </p:sp>
      </p:grpSp>
      <p:grpSp>
        <p:nvGrpSpPr>
          <p:cNvPr id="21" name="Grup 20"/>
          <p:cNvGrpSpPr/>
          <p:nvPr/>
        </p:nvGrpSpPr>
        <p:grpSpPr>
          <a:xfrm>
            <a:off x="445565" y="3867545"/>
            <a:ext cx="3712386" cy="856910"/>
            <a:chOff x="445565" y="3867545"/>
            <a:chExt cx="3712386" cy="856910"/>
          </a:xfrm>
        </p:grpSpPr>
        <p:pic>
          <p:nvPicPr>
            <p:cNvPr id="11" name="Picture 6" descr="O:\2009\03 fabricair Sales Catalogue 2009-01, Rev 81\US\Presentation\Sales Catalogue, graphic87, DuctDesign.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7619" b="6596"/>
            <a:stretch/>
          </p:blipFill>
          <p:spPr bwMode="auto">
            <a:xfrm>
              <a:off x="445565" y="3867545"/>
              <a:ext cx="1790397" cy="856910"/>
            </a:xfrm>
            <a:prstGeom prst="rect">
              <a:avLst/>
            </a:prstGeom>
            <a:ln>
              <a:noFill/>
            </a:ln>
            <a:effectLst>
              <a:outerShdw blurRad="44450" dist="27940" dir="5400000" algn="ctr">
                <a:srgbClr val="000000">
                  <a:alpha val="32000"/>
                </a:srgbClr>
              </a:outerShdw>
            </a:effectLst>
            <a:extLst>
              <a:ext uri="{909E8E84-426E-40DD-AFC4-6F175D3DCCD1}">
                <a14:hiddenFill xmlns:a14="http://schemas.microsoft.com/office/drawing/2010/main">
                  <a:solidFill>
                    <a:srgbClr val="FFFFFF"/>
                  </a:solidFill>
                </a14:hiddenFill>
              </a:ext>
            </a:extLst>
          </p:spPr>
        </p:pic>
        <p:sp>
          <p:nvSpPr>
            <p:cNvPr id="15" name="Metin kutusu 14"/>
            <p:cNvSpPr txBox="1"/>
            <p:nvPr/>
          </p:nvSpPr>
          <p:spPr>
            <a:xfrm>
              <a:off x="2274228" y="3867545"/>
              <a:ext cx="1883723" cy="707886"/>
            </a:xfrm>
            <a:prstGeom prst="rect">
              <a:avLst/>
            </a:prstGeom>
            <a:noFill/>
          </p:spPr>
          <p:txBody>
            <a:bodyPr wrap="square" rtlCol="0">
              <a:spAutoFit/>
            </a:bodyPr>
            <a:lstStyle/>
            <a:p>
              <a:r>
                <a:rPr lang="tr-TR" sz="2000" dirty="0" err="1">
                  <a:solidFill>
                    <a:schemeClr val="tx1">
                      <a:lumMod val="75000"/>
                      <a:lumOff val="25000"/>
                    </a:schemeClr>
                  </a:solidFill>
                  <a:latin typeface="Trebuchet MS" pitchFamily="34" charset="0"/>
                </a:rPr>
                <a:t>Reductions</a:t>
              </a:r>
              <a:r>
                <a:rPr lang="tr-TR" sz="2000" dirty="0">
                  <a:solidFill>
                    <a:schemeClr val="tx1">
                      <a:lumMod val="75000"/>
                      <a:lumOff val="25000"/>
                    </a:schemeClr>
                  </a:solidFill>
                  <a:latin typeface="Trebuchet MS" pitchFamily="34" charset="0"/>
                </a:rPr>
                <a:t> </a:t>
              </a:r>
              <a:r>
                <a:rPr lang="tr-TR" sz="2000" dirty="0" err="1">
                  <a:solidFill>
                    <a:schemeClr val="tx1">
                      <a:lumMod val="75000"/>
                      <a:lumOff val="25000"/>
                    </a:schemeClr>
                  </a:solidFill>
                  <a:latin typeface="Trebuchet MS" pitchFamily="34" charset="0"/>
                </a:rPr>
                <a:t>and</a:t>
              </a:r>
              <a:r>
                <a:rPr lang="tr-TR" sz="2000" dirty="0">
                  <a:solidFill>
                    <a:schemeClr val="tx1">
                      <a:lumMod val="75000"/>
                      <a:lumOff val="25000"/>
                    </a:schemeClr>
                  </a:solidFill>
                  <a:latin typeface="Trebuchet MS" pitchFamily="34" charset="0"/>
                </a:rPr>
                <a:t> </a:t>
              </a:r>
              <a:r>
                <a:rPr lang="tr-TR" sz="2000" dirty="0" err="1">
                  <a:solidFill>
                    <a:schemeClr val="tx1">
                      <a:lumMod val="75000"/>
                      <a:lumOff val="25000"/>
                    </a:schemeClr>
                  </a:solidFill>
                  <a:latin typeface="Trebuchet MS" pitchFamily="34" charset="0"/>
                </a:rPr>
                <a:t>transitions</a:t>
              </a:r>
              <a:endParaRPr lang="tr-TR" sz="2000" dirty="0">
                <a:solidFill>
                  <a:schemeClr val="tx1">
                    <a:lumMod val="75000"/>
                    <a:lumOff val="25000"/>
                  </a:schemeClr>
                </a:solidFill>
                <a:latin typeface="Trebuchet MS" pitchFamily="34" charset="0"/>
              </a:endParaRPr>
            </a:p>
          </p:txBody>
        </p:sp>
      </p:grpSp>
      <p:grpSp>
        <p:nvGrpSpPr>
          <p:cNvPr id="22" name="Grup 21"/>
          <p:cNvGrpSpPr/>
          <p:nvPr/>
        </p:nvGrpSpPr>
        <p:grpSpPr>
          <a:xfrm>
            <a:off x="4876800" y="1625189"/>
            <a:ext cx="4065339" cy="856910"/>
            <a:chOff x="4775226" y="1821424"/>
            <a:chExt cx="4065339" cy="856910"/>
          </a:xfrm>
        </p:grpSpPr>
        <p:pic>
          <p:nvPicPr>
            <p:cNvPr id="12" name="Picture 7" descr="O:\2009\03 fabricair Sales Catalogue 2009-01, Rev 81\US\Presentation\Sales Catalogue, graphic88, DuctDesign.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9285" b="8415"/>
            <a:stretch/>
          </p:blipFill>
          <p:spPr bwMode="auto">
            <a:xfrm>
              <a:off x="4775226" y="1821424"/>
              <a:ext cx="1500389" cy="856910"/>
            </a:xfrm>
            <a:prstGeom prst="rect">
              <a:avLst/>
            </a:prstGeom>
            <a:ln>
              <a:noFill/>
            </a:ln>
            <a:effectLst>
              <a:outerShdw blurRad="44450" dist="27940" dir="5400000" algn="ctr">
                <a:srgbClr val="000000">
                  <a:alpha val="32000"/>
                </a:srgbClr>
              </a:outerShdw>
            </a:effectLst>
            <a:extLst>
              <a:ext uri="{909E8E84-426E-40DD-AFC4-6F175D3DCCD1}">
                <a14:hiddenFill xmlns:a14="http://schemas.microsoft.com/office/drawing/2010/main">
                  <a:solidFill>
                    <a:srgbClr val="FFFFFF"/>
                  </a:solidFill>
                </a14:hiddenFill>
              </a:ext>
            </a:extLst>
          </p:spPr>
        </p:pic>
        <p:sp>
          <p:nvSpPr>
            <p:cNvPr id="16" name="Metin kutusu 15"/>
            <p:cNvSpPr txBox="1"/>
            <p:nvPr/>
          </p:nvSpPr>
          <p:spPr>
            <a:xfrm>
              <a:off x="6363687" y="1997082"/>
              <a:ext cx="2476878" cy="400110"/>
            </a:xfrm>
            <a:prstGeom prst="rect">
              <a:avLst/>
            </a:prstGeom>
            <a:noFill/>
          </p:spPr>
          <p:txBody>
            <a:bodyPr wrap="square" rtlCol="0">
              <a:spAutoFit/>
            </a:bodyPr>
            <a:lstStyle/>
            <a:p>
              <a:r>
                <a:rPr lang="tr-TR" sz="2000" dirty="0" err="1">
                  <a:solidFill>
                    <a:schemeClr val="tx1">
                      <a:lumMod val="75000"/>
                      <a:lumOff val="25000"/>
                    </a:schemeClr>
                  </a:solidFill>
                  <a:latin typeface="Trebuchet MS" pitchFamily="34" charset="0"/>
                </a:rPr>
                <a:t>Outlet</a:t>
              </a:r>
              <a:r>
                <a:rPr lang="tr-TR" sz="2000" dirty="0">
                  <a:solidFill>
                    <a:schemeClr val="tx1">
                      <a:lumMod val="75000"/>
                      <a:lumOff val="25000"/>
                    </a:schemeClr>
                  </a:solidFill>
                  <a:latin typeface="Trebuchet MS" pitchFamily="34" charset="0"/>
                </a:rPr>
                <a:t> </a:t>
              </a:r>
              <a:r>
                <a:rPr lang="tr-TR" sz="2000" dirty="0" err="1">
                  <a:solidFill>
                    <a:schemeClr val="tx1">
                      <a:lumMod val="75000"/>
                      <a:lumOff val="25000"/>
                    </a:schemeClr>
                  </a:solidFill>
                  <a:latin typeface="Trebuchet MS" pitchFamily="34" charset="0"/>
                </a:rPr>
                <a:t>branch</a:t>
              </a:r>
              <a:endParaRPr lang="tr-TR" sz="2000" dirty="0">
                <a:solidFill>
                  <a:schemeClr val="tx1">
                    <a:lumMod val="75000"/>
                    <a:lumOff val="25000"/>
                  </a:schemeClr>
                </a:solidFill>
                <a:latin typeface="Trebuchet MS" pitchFamily="34" charset="0"/>
              </a:endParaRPr>
            </a:p>
          </p:txBody>
        </p:sp>
      </p:grpSp>
      <p:grpSp>
        <p:nvGrpSpPr>
          <p:cNvPr id="23" name="Grup 22"/>
          <p:cNvGrpSpPr/>
          <p:nvPr/>
        </p:nvGrpSpPr>
        <p:grpSpPr>
          <a:xfrm>
            <a:off x="4911068" y="2648480"/>
            <a:ext cx="3887413" cy="1089120"/>
            <a:chOff x="4775226" y="2789422"/>
            <a:chExt cx="3887413" cy="1089120"/>
          </a:xfrm>
        </p:grpSpPr>
        <p:pic>
          <p:nvPicPr>
            <p:cNvPr id="18" name="Picture 2" descr="O:\2009\03 fabricair Sales Catalogue 2009-01, Rev 81\US\Presentation\Sales Catalogue, graphic95.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0250" b="6748"/>
            <a:stretch/>
          </p:blipFill>
          <p:spPr bwMode="auto">
            <a:xfrm>
              <a:off x="4775226" y="2789422"/>
              <a:ext cx="1551144" cy="108912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9" name="Metin kutusu 18"/>
            <p:cNvSpPr txBox="1"/>
            <p:nvPr/>
          </p:nvSpPr>
          <p:spPr>
            <a:xfrm>
              <a:off x="6289702" y="2838126"/>
              <a:ext cx="2372937" cy="1015663"/>
            </a:xfrm>
            <a:prstGeom prst="rect">
              <a:avLst/>
            </a:prstGeom>
            <a:noFill/>
          </p:spPr>
          <p:txBody>
            <a:bodyPr wrap="square" rtlCol="0">
              <a:spAutoFit/>
            </a:bodyPr>
            <a:lstStyle/>
            <a:p>
              <a:r>
                <a:rPr lang="en-US" sz="2000" dirty="0">
                  <a:solidFill>
                    <a:schemeClr val="tx1">
                      <a:lumMod val="75000"/>
                      <a:lumOff val="25000"/>
                    </a:schemeClr>
                  </a:solidFill>
                  <a:latin typeface="Trebuchet MS" pitchFamily="34" charset="0"/>
                </a:rPr>
                <a:t>Location of outlet flow models are flexible</a:t>
              </a:r>
            </a:p>
          </p:txBody>
        </p:sp>
      </p:grpSp>
      <p:grpSp>
        <p:nvGrpSpPr>
          <p:cNvPr id="24" name="Grup 23"/>
          <p:cNvGrpSpPr/>
          <p:nvPr/>
        </p:nvGrpSpPr>
        <p:grpSpPr>
          <a:xfrm>
            <a:off x="4814757" y="3996008"/>
            <a:ext cx="3896272" cy="743067"/>
            <a:chOff x="4814757" y="3996008"/>
            <a:chExt cx="3896272" cy="743067"/>
          </a:xfrm>
        </p:grpSpPr>
        <p:pic>
          <p:nvPicPr>
            <p:cNvPr id="17" name="Picture 3" descr="O:\2009\03 fabricair Sales Catalogue 2009-01, Rev 81\US\Presentation\Sales Catalogue, graphic90, Cone.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003" t="22030" b="16751"/>
            <a:stretch/>
          </p:blipFill>
          <p:spPr bwMode="auto">
            <a:xfrm>
              <a:off x="4814757" y="3996008"/>
              <a:ext cx="1650504" cy="743067"/>
            </a:xfrm>
            <a:prstGeom prst="rect">
              <a:avLst/>
            </a:prstGeom>
            <a:noFill/>
            <a:ln>
              <a:solidFill>
                <a:srgbClr val="00206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 name="Metin kutusu 19"/>
            <p:cNvSpPr txBox="1"/>
            <p:nvPr/>
          </p:nvSpPr>
          <p:spPr>
            <a:xfrm>
              <a:off x="6501231" y="3996008"/>
              <a:ext cx="2209798" cy="707886"/>
            </a:xfrm>
            <a:prstGeom prst="rect">
              <a:avLst/>
            </a:prstGeom>
            <a:noFill/>
          </p:spPr>
          <p:txBody>
            <a:bodyPr wrap="square" rtlCol="0">
              <a:spAutoFit/>
            </a:bodyPr>
            <a:lstStyle/>
            <a:p>
              <a:r>
                <a:rPr lang="en-US" sz="2000" dirty="0">
                  <a:solidFill>
                    <a:schemeClr val="tx1">
                      <a:lumMod val="75000"/>
                      <a:lumOff val="25000"/>
                    </a:schemeClr>
                  </a:solidFill>
                  <a:latin typeface="Trebuchet MS" pitchFamily="34" charset="0"/>
                </a:rPr>
                <a:t>Cones </a:t>
              </a:r>
              <a:r>
                <a:rPr lang="da-DK" sz="2000" dirty="0" err="1">
                  <a:solidFill>
                    <a:schemeClr val="tx1">
                      <a:lumMod val="75000"/>
                      <a:lumOff val="25000"/>
                    </a:schemeClr>
                  </a:solidFill>
                  <a:latin typeface="Trebuchet MS" pitchFamily="34" charset="0"/>
                </a:rPr>
                <a:t>are</a:t>
              </a:r>
              <a:r>
                <a:rPr lang="da-DK" sz="2000" dirty="0">
                  <a:solidFill>
                    <a:schemeClr val="tx1">
                      <a:lumMod val="75000"/>
                      <a:lumOff val="25000"/>
                    </a:schemeClr>
                  </a:solidFill>
                  <a:latin typeface="Trebuchet MS" pitchFamily="34" charset="0"/>
                </a:rPr>
                <a:t> </a:t>
              </a:r>
              <a:r>
                <a:rPr lang="en-US" sz="2000" dirty="0">
                  <a:solidFill>
                    <a:schemeClr val="tx1">
                      <a:lumMod val="75000"/>
                      <a:lumOff val="25000"/>
                    </a:schemeClr>
                  </a:solidFill>
                  <a:latin typeface="Trebuchet MS" pitchFamily="34" charset="0"/>
                </a:rPr>
                <a:t>most often not needed</a:t>
              </a:r>
            </a:p>
          </p:txBody>
        </p:sp>
      </p:grpSp>
      <p:grpSp>
        <p:nvGrpSpPr>
          <p:cNvPr id="25" name="Grup 14">
            <a:extLst>
              <a:ext uri="{FF2B5EF4-FFF2-40B4-BE49-F238E27FC236}">
                <a16:creationId xmlns:a16="http://schemas.microsoft.com/office/drawing/2014/main" id="{6BB1FC62-EE21-42AE-BC1E-268F08B03BF0}"/>
              </a:ext>
            </a:extLst>
          </p:cNvPr>
          <p:cNvGrpSpPr/>
          <p:nvPr/>
        </p:nvGrpSpPr>
        <p:grpSpPr>
          <a:xfrm>
            <a:off x="1" y="0"/>
            <a:ext cx="9144000" cy="1481456"/>
            <a:chOff x="1" y="0"/>
            <a:chExt cx="9144000" cy="1481456"/>
          </a:xfrm>
        </p:grpSpPr>
        <p:pic>
          <p:nvPicPr>
            <p:cNvPr id="26" name="Resim 17">
              <a:extLst>
                <a:ext uri="{FF2B5EF4-FFF2-40B4-BE49-F238E27FC236}">
                  <a16:creationId xmlns:a16="http://schemas.microsoft.com/office/drawing/2014/main" id="{6E95E467-9BC7-4631-BA27-8BB36379E3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0"/>
              <a:ext cx="9144000" cy="1481456"/>
            </a:xfrm>
            <a:prstGeom prst="rect">
              <a:avLst/>
            </a:prstGeom>
          </p:spPr>
        </p:pic>
        <p:grpSp>
          <p:nvGrpSpPr>
            <p:cNvPr id="27" name="Grup 18">
              <a:extLst>
                <a:ext uri="{FF2B5EF4-FFF2-40B4-BE49-F238E27FC236}">
                  <a16:creationId xmlns:a16="http://schemas.microsoft.com/office/drawing/2014/main" id="{88A3201C-50BB-49B7-98B1-A1657DDB6919}"/>
                </a:ext>
              </a:extLst>
            </p:cNvPr>
            <p:cNvGrpSpPr/>
            <p:nvPr/>
          </p:nvGrpSpPr>
          <p:grpSpPr>
            <a:xfrm>
              <a:off x="381000" y="100588"/>
              <a:ext cx="4114800" cy="646331"/>
              <a:chOff x="381000" y="100588"/>
              <a:chExt cx="4114800" cy="646331"/>
            </a:xfrm>
          </p:grpSpPr>
          <p:sp>
            <p:nvSpPr>
              <p:cNvPr id="28" name="Metin kutusu 19">
                <a:extLst>
                  <a:ext uri="{FF2B5EF4-FFF2-40B4-BE49-F238E27FC236}">
                    <a16:creationId xmlns:a16="http://schemas.microsoft.com/office/drawing/2014/main" id="{7847B47F-3462-4532-855F-1BDBE3DF9C6D}"/>
                  </a:ext>
                </a:extLst>
              </p:cNvPr>
              <p:cNvSpPr txBox="1"/>
              <p:nvPr/>
            </p:nvSpPr>
            <p:spPr>
              <a:xfrm>
                <a:off x="381000" y="100588"/>
                <a:ext cx="4114800" cy="646331"/>
              </a:xfrm>
              <a:prstGeom prst="rect">
                <a:avLst/>
              </a:prstGeom>
              <a:noFill/>
            </p:spPr>
            <p:txBody>
              <a:bodyPr wrap="square" rtlCol="0">
                <a:spAutoFit/>
              </a:bodyPr>
              <a:lstStyle/>
              <a:p>
                <a:r>
                  <a:rPr lang="da-DK" sz="3600" dirty="0" err="1">
                    <a:solidFill>
                      <a:schemeClr val="bg1"/>
                    </a:solidFill>
                    <a:latin typeface="Trebuchet MS" pitchFamily="34" charset="0"/>
                  </a:rPr>
                  <a:t>Why</a:t>
                </a:r>
                <a:r>
                  <a:rPr lang="da-DK" sz="3600" dirty="0">
                    <a:solidFill>
                      <a:schemeClr val="bg1"/>
                    </a:solidFill>
                    <a:latin typeface="Trebuchet MS" pitchFamily="34" charset="0"/>
                  </a:rPr>
                  <a:t> </a:t>
                </a:r>
                <a:r>
                  <a:rPr lang="da-DK" sz="3600" dirty="0" err="1">
                    <a:solidFill>
                      <a:schemeClr val="bg1"/>
                    </a:solidFill>
                    <a:latin typeface="Trebuchet MS" pitchFamily="34" charset="0"/>
                  </a:rPr>
                  <a:t>Fabric</a:t>
                </a:r>
                <a:r>
                  <a:rPr lang="da-DK" sz="3600" dirty="0">
                    <a:solidFill>
                      <a:schemeClr val="bg1"/>
                    </a:solidFill>
                    <a:latin typeface="Trebuchet MS" pitchFamily="34" charset="0"/>
                  </a:rPr>
                  <a:t> </a:t>
                </a:r>
                <a:r>
                  <a:rPr lang="da-DK" sz="3600" dirty="0" err="1">
                    <a:solidFill>
                      <a:schemeClr val="bg1"/>
                    </a:solidFill>
                    <a:latin typeface="Trebuchet MS" pitchFamily="34" charset="0"/>
                  </a:rPr>
                  <a:t>Duct</a:t>
                </a:r>
                <a:r>
                  <a:rPr lang="da-DK" sz="3600" dirty="0">
                    <a:solidFill>
                      <a:schemeClr val="bg1"/>
                    </a:solidFill>
                    <a:latin typeface="Trebuchet MS" pitchFamily="34" charset="0"/>
                  </a:rPr>
                  <a:t>? </a:t>
                </a:r>
                <a:endParaRPr lang="tr-TR" sz="1600" dirty="0">
                  <a:solidFill>
                    <a:schemeClr val="bg1"/>
                  </a:solidFill>
                  <a:latin typeface="Trebuchet MS" pitchFamily="34" charset="0"/>
                </a:endParaRPr>
              </a:p>
            </p:txBody>
          </p:sp>
          <p:sp>
            <p:nvSpPr>
              <p:cNvPr id="29" name="Dikdörtgen 20">
                <a:extLst>
                  <a:ext uri="{FF2B5EF4-FFF2-40B4-BE49-F238E27FC236}">
                    <a16:creationId xmlns:a16="http://schemas.microsoft.com/office/drawing/2014/main" id="{12B4F7BD-EADE-4D88-B82D-09ED5F60E43A}"/>
                  </a:ext>
                </a:extLst>
              </p:cNvPr>
              <p:cNvSpPr/>
              <p:nvPr/>
            </p:nvSpPr>
            <p:spPr>
              <a:xfrm>
                <a:off x="2263512" y="127024"/>
                <a:ext cx="184731" cy="369332"/>
              </a:xfrm>
              <a:prstGeom prst="rect">
                <a:avLst/>
              </a:prstGeom>
            </p:spPr>
            <p:txBody>
              <a:bodyPr wrap="none">
                <a:spAutoFit/>
              </a:bodyPr>
              <a:lstStyle/>
              <a:p>
                <a:endParaRPr lang="da-DK" dirty="0">
                  <a:solidFill>
                    <a:schemeClr val="bg1"/>
                  </a:solidFill>
                  <a:latin typeface="Trebuchet MS" pitchFamily="34" charset="0"/>
                </a:endParaRPr>
              </a:p>
            </p:txBody>
          </p:sp>
        </p:grpSp>
      </p:grpSp>
      <p:sp>
        <p:nvSpPr>
          <p:cNvPr id="31" name="Metin kutusu 8">
            <a:extLst>
              <a:ext uri="{FF2B5EF4-FFF2-40B4-BE49-F238E27FC236}">
                <a16:creationId xmlns:a16="http://schemas.microsoft.com/office/drawing/2014/main" id="{4BA86119-3815-42A5-A2E2-FE9FAED2AD95}"/>
              </a:ext>
            </a:extLst>
          </p:cNvPr>
          <p:cNvSpPr txBox="1"/>
          <p:nvPr/>
        </p:nvSpPr>
        <p:spPr>
          <a:xfrm>
            <a:off x="5486400" y="941609"/>
            <a:ext cx="4267201" cy="461665"/>
          </a:xfrm>
          <a:prstGeom prst="rect">
            <a:avLst/>
          </a:prstGeom>
          <a:noFill/>
        </p:spPr>
        <p:txBody>
          <a:bodyPr wrap="square" rtlCol="0">
            <a:spAutoFit/>
          </a:bodyPr>
          <a:lstStyle/>
          <a:p>
            <a:r>
              <a:rPr lang="da-DK" sz="2400" b="1" dirty="0">
                <a:solidFill>
                  <a:schemeClr val="tx1">
                    <a:lumMod val="75000"/>
                    <a:lumOff val="25000"/>
                  </a:schemeClr>
                </a:solidFill>
                <a:latin typeface="Trebuchet MS" pitchFamily="34" charset="0"/>
              </a:rPr>
              <a:t>DESIGN FREEDOM</a:t>
            </a:r>
            <a:endParaRPr lang="tr-TR" sz="2400" b="1" dirty="0">
              <a:solidFill>
                <a:schemeClr val="tx1">
                  <a:lumMod val="75000"/>
                  <a:lumOff val="25000"/>
                </a:schemeClr>
              </a:solidFill>
              <a:latin typeface="Trebuchet MS" pitchFamily="34" charset="0"/>
            </a:endParaRPr>
          </a:p>
        </p:txBody>
      </p:sp>
    </p:spTree>
    <p:extLst>
      <p:ext uri="{BB962C8B-B14F-4D97-AF65-F5344CB8AC3E}">
        <p14:creationId xmlns:p14="http://schemas.microsoft.com/office/powerpoint/2010/main" val="17844678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kdörtgen 8"/>
          <p:cNvSpPr/>
          <p:nvPr/>
        </p:nvSpPr>
        <p:spPr>
          <a:xfrm>
            <a:off x="1447800" y="4089201"/>
            <a:ext cx="8001000" cy="707886"/>
          </a:xfrm>
          <a:prstGeom prst="rect">
            <a:avLst/>
          </a:prstGeom>
        </p:spPr>
        <p:txBody>
          <a:bodyPr wrap="square">
            <a:spAutoFit/>
          </a:bodyPr>
          <a:lstStyle/>
          <a:p>
            <a:r>
              <a:rPr lang="en-US" sz="2000" dirty="0">
                <a:solidFill>
                  <a:schemeClr val="tx1">
                    <a:lumMod val="75000"/>
                    <a:lumOff val="25000"/>
                  </a:schemeClr>
                </a:solidFill>
                <a:latin typeface="Trebuchet MS" pitchFamily="34" charset="0"/>
              </a:rPr>
              <a:t>The design of fabric systems varies from job to job </a:t>
            </a:r>
          </a:p>
          <a:p>
            <a:r>
              <a:rPr lang="en-US" sz="2000" dirty="0">
                <a:solidFill>
                  <a:schemeClr val="tx1">
                    <a:lumMod val="75000"/>
                    <a:lumOff val="25000"/>
                  </a:schemeClr>
                </a:solidFill>
                <a:latin typeface="Trebuchet MS" pitchFamily="34" charset="0"/>
              </a:rPr>
              <a:t>– the possibilities are endless. </a:t>
            </a:r>
            <a:endParaRPr lang="tr-TR" sz="2000" dirty="0">
              <a:solidFill>
                <a:schemeClr val="tx1">
                  <a:lumMod val="75000"/>
                  <a:lumOff val="25000"/>
                </a:schemeClr>
              </a:solidFill>
              <a:latin typeface="Trebuchet MS" pitchFamily="34" charset="0"/>
            </a:endParaRPr>
          </a:p>
        </p:txBody>
      </p:sp>
      <p:grpSp>
        <p:nvGrpSpPr>
          <p:cNvPr id="30" name="Grup 29"/>
          <p:cNvGrpSpPr/>
          <p:nvPr/>
        </p:nvGrpSpPr>
        <p:grpSpPr>
          <a:xfrm>
            <a:off x="4788424" y="1582044"/>
            <a:ext cx="3510444" cy="2026085"/>
            <a:chOff x="416976" y="2419510"/>
            <a:chExt cx="3510444" cy="2026085"/>
          </a:xfrm>
        </p:grpSpPr>
        <p:pic>
          <p:nvPicPr>
            <p:cNvPr id="25" name="Resim 24"/>
            <p:cNvPicPr preferRelativeResize="0">
              <a:picLocks/>
            </p:cNvPicPr>
            <p:nvPr/>
          </p:nvPicPr>
          <p:blipFill>
            <a:blip r:embed="rId3" cstate="print">
              <a:extLst>
                <a:ext uri="{28A0092B-C50C-407E-A947-70E740481C1C}">
                  <a14:useLocalDpi xmlns:a14="http://schemas.microsoft.com/office/drawing/2010/main" val="0"/>
                </a:ext>
              </a:extLst>
            </a:blip>
            <a:stretch>
              <a:fillRect/>
            </a:stretch>
          </p:blipFill>
          <p:spPr>
            <a:xfrm>
              <a:off x="416976" y="2419510"/>
              <a:ext cx="1146520" cy="1007339"/>
            </a:xfrm>
            <a:prstGeom prst="rect">
              <a:avLst/>
            </a:prstGeom>
          </p:spPr>
        </p:pic>
        <p:pic>
          <p:nvPicPr>
            <p:cNvPr id="26" name="Resim 25"/>
            <p:cNvPicPr preferRelativeResize="0">
              <a:picLocks/>
            </p:cNvPicPr>
            <p:nvPr/>
          </p:nvPicPr>
          <p:blipFill>
            <a:blip r:embed="rId4" cstate="print">
              <a:extLst>
                <a:ext uri="{28A0092B-C50C-407E-A947-70E740481C1C}">
                  <a14:useLocalDpi xmlns:a14="http://schemas.microsoft.com/office/drawing/2010/main" val="0"/>
                </a:ext>
              </a:extLst>
            </a:blip>
            <a:stretch>
              <a:fillRect/>
            </a:stretch>
          </p:blipFill>
          <p:spPr>
            <a:xfrm>
              <a:off x="1598938" y="2419510"/>
              <a:ext cx="1146520" cy="1007451"/>
            </a:xfrm>
            <a:prstGeom prst="rect">
              <a:avLst/>
            </a:prstGeom>
          </p:spPr>
        </p:pic>
        <p:pic>
          <p:nvPicPr>
            <p:cNvPr id="27" name="Resim 26"/>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2780900" y="2419622"/>
              <a:ext cx="1146520" cy="1007339"/>
            </a:xfrm>
            <a:prstGeom prst="rect">
              <a:avLst/>
            </a:prstGeom>
          </p:spPr>
        </p:pic>
        <p:pic>
          <p:nvPicPr>
            <p:cNvPr id="28" name="Resim 27"/>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a:off x="418384" y="3438256"/>
              <a:ext cx="1146520" cy="1007339"/>
            </a:xfrm>
            <a:prstGeom prst="rect">
              <a:avLst/>
            </a:prstGeom>
          </p:spPr>
        </p:pic>
        <p:pic>
          <p:nvPicPr>
            <p:cNvPr id="29" name="Resim 28"/>
            <p:cNvPicPr preferRelativeResize="0">
              <a:picLocks/>
            </p:cNvPicPr>
            <p:nvPr/>
          </p:nvPicPr>
          <p:blipFill>
            <a:blip r:embed="rId7" cstate="print">
              <a:extLst>
                <a:ext uri="{28A0092B-C50C-407E-A947-70E740481C1C}">
                  <a14:useLocalDpi xmlns:a14="http://schemas.microsoft.com/office/drawing/2010/main" val="0"/>
                </a:ext>
              </a:extLst>
            </a:blip>
            <a:stretch>
              <a:fillRect/>
            </a:stretch>
          </p:blipFill>
          <p:spPr>
            <a:xfrm>
              <a:off x="1598938" y="3438256"/>
              <a:ext cx="1146520" cy="1007339"/>
            </a:xfrm>
            <a:prstGeom prst="rect">
              <a:avLst/>
            </a:prstGeom>
          </p:spPr>
        </p:pic>
      </p:grpSp>
      <p:pic>
        <p:nvPicPr>
          <p:cNvPr id="31" name="Picture 2" descr="O:\2009\03 fabricair Sales Catalogue 2009-01, Rev 81\US\Presentation\Sales Catalogue, graphic96.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7200" y="1582044"/>
            <a:ext cx="3770092" cy="2397266"/>
          </a:xfrm>
          <a:prstGeom prst="rect">
            <a:avLst/>
          </a:prstGeom>
          <a:effectLst/>
        </p:spPr>
        <p:style>
          <a:lnRef idx="1">
            <a:schemeClr val="accent5"/>
          </a:lnRef>
          <a:fillRef idx="2">
            <a:schemeClr val="accent5"/>
          </a:fillRef>
          <a:effectRef idx="1">
            <a:schemeClr val="accent5"/>
          </a:effectRef>
          <a:fontRef idx="minor">
            <a:schemeClr val="dk1"/>
          </a:fontRef>
        </p:style>
      </p:pic>
      <p:sp>
        <p:nvSpPr>
          <p:cNvPr id="24" name="Metin kutusu 8">
            <a:extLst>
              <a:ext uri="{FF2B5EF4-FFF2-40B4-BE49-F238E27FC236}">
                <a16:creationId xmlns:a16="http://schemas.microsoft.com/office/drawing/2014/main" id="{74F7C8F1-A14F-4E8A-82B7-64DAEE6816A3}"/>
              </a:ext>
            </a:extLst>
          </p:cNvPr>
          <p:cNvSpPr txBox="1"/>
          <p:nvPr/>
        </p:nvSpPr>
        <p:spPr>
          <a:xfrm>
            <a:off x="5486400" y="941609"/>
            <a:ext cx="4267201" cy="461665"/>
          </a:xfrm>
          <a:prstGeom prst="rect">
            <a:avLst/>
          </a:prstGeom>
          <a:noFill/>
        </p:spPr>
        <p:txBody>
          <a:bodyPr wrap="square" rtlCol="0">
            <a:spAutoFit/>
          </a:bodyPr>
          <a:lstStyle/>
          <a:p>
            <a:r>
              <a:rPr lang="da-DK" sz="2400" b="1" dirty="0">
                <a:solidFill>
                  <a:schemeClr val="tx1">
                    <a:lumMod val="75000"/>
                    <a:lumOff val="25000"/>
                  </a:schemeClr>
                </a:solidFill>
                <a:latin typeface="Trebuchet MS" pitchFamily="34" charset="0"/>
              </a:rPr>
              <a:t>DESIGN FREEDOM</a:t>
            </a:r>
            <a:endParaRPr lang="tr-TR" sz="2400" b="1" dirty="0">
              <a:solidFill>
                <a:schemeClr val="tx1">
                  <a:lumMod val="75000"/>
                  <a:lumOff val="25000"/>
                </a:schemeClr>
              </a:solidFill>
              <a:latin typeface="Trebuchet MS" pitchFamily="34" charset="0"/>
            </a:endParaRPr>
          </a:p>
        </p:txBody>
      </p:sp>
      <p:grpSp>
        <p:nvGrpSpPr>
          <p:cNvPr id="37" name="Grup 14">
            <a:extLst>
              <a:ext uri="{FF2B5EF4-FFF2-40B4-BE49-F238E27FC236}">
                <a16:creationId xmlns:a16="http://schemas.microsoft.com/office/drawing/2014/main" id="{B000E1DA-2625-44D0-B534-F262AF65F6FB}"/>
              </a:ext>
            </a:extLst>
          </p:cNvPr>
          <p:cNvGrpSpPr/>
          <p:nvPr/>
        </p:nvGrpSpPr>
        <p:grpSpPr>
          <a:xfrm>
            <a:off x="1" y="0"/>
            <a:ext cx="9144000" cy="1481456"/>
            <a:chOff x="1" y="0"/>
            <a:chExt cx="9144000" cy="1481456"/>
          </a:xfrm>
        </p:grpSpPr>
        <p:pic>
          <p:nvPicPr>
            <p:cNvPr id="38" name="Resim 17">
              <a:extLst>
                <a:ext uri="{FF2B5EF4-FFF2-40B4-BE49-F238E27FC236}">
                  <a16:creationId xmlns:a16="http://schemas.microsoft.com/office/drawing/2014/main" id="{9E168D4E-7255-4772-8E39-3519D1AD4E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0"/>
              <a:ext cx="9144000" cy="1481456"/>
            </a:xfrm>
            <a:prstGeom prst="rect">
              <a:avLst/>
            </a:prstGeom>
          </p:spPr>
        </p:pic>
        <p:grpSp>
          <p:nvGrpSpPr>
            <p:cNvPr id="42" name="Grup 18">
              <a:extLst>
                <a:ext uri="{FF2B5EF4-FFF2-40B4-BE49-F238E27FC236}">
                  <a16:creationId xmlns:a16="http://schemas.microsoft.com/office/drawing/2014/main" id="{23C2B938-9ACA-4C17-82CA-1780FD574D35}"/>
                </a:ext>
              </a:extLst>
            </p:cNvPr>
            <p:cNvGrpSpPr/>
            <p:nvPr/>
          </p:nvGrpSpPr>
          <p:grpSpPr>
            <a:xfrm>
              <a:off x="381000" y="100588"/>
              <a:ext cx="4114800" cy="646331"/>
              <a:chOff x="381000" y="100588"/>
              <a:chExt cx="4114800" cy="646331"/>
            </a:xfrm>
          </p:grpSpPr>
          <p:sp>
            <p:nvSpPr>
              <p:cNvPr id="43" name="Metin kutusu 19">
                <a:extLst>
                  <a:ext uri="{FF2B5EF4-FFF2-40B4-BE49-F238E27FC236}">
                    <a16:creationId xmlns:a16="http://schemas.microsoft.com/office/drawing/2014/main" id="{E652AA4D-B012-4147-95FD-6BE8151E06D2}"/>
                  </a:ext>
                </a:extLst>
              </p:cNvPr>
              <p:cNvSpPr txBox="1"/>
              <p:nvPr/>
            </p:nvSpPr>
            <p:spPr>
              <a:xfrm>
                <a:off x="381000" y="100588"/>
                <a:ext cx="4114800" cy="646331"/>
              </a:xfrm>
              <a:prstGeom prst="rect">
                <a:avLst/>
              </a:prstGeom>
              <a:noFill/>
            </p:spPr>
            <p:txBody>
              <a:bodyPr wrap="square" rtlCol="0">
                <a:spAutoFit/>
              </a:bodyPr>
              <a:lstStyle/>
              <a:p>
                <a:r>
                  <a:rPr lang="da-DK" sz="3600" dirty="0" err="1">
                    <a:solidFill>
                      <a:schemeClr val="bg1"/>
                    </a:solidFill>
                    <a:latin typeface="Trebuchet MS" pitchFamily="34" charset="0"/>
                  </a:rPr>
                  <a:t>Why</a:t>
                </a:r>
                <a:r>
                  <a:rPr lang="da-DK" sz="3600" dirty="0">
                    <a:solidFill>
                      <a:schemeClr val="bg1"/>
                    </a:solidFill>
                    <a:latin typeface="Trebuchet MS" pitchFamily="34" charset="0"/>
                  </a:rPr>
                  <a:t> </a:t>
                </a:r>
                <a:r>
                  <a:rPr lang="da-DK" sz="3600" dirty="0" err="1">
                    <a:solidFill>
                      <a:schemeClr val="bg1"/>
                    </a:solidFill>
                    <a:latin typeface="Trebuchet MS" pitchFamily="34" charset="0"/>
                  </a:rPr>
                  <a:t>Fabric</a:t>
                </a:r>
                <a:r>
                  <a:rPr lang="da-DK" sz="3600" dirty="0">
                    <a:solidFill>
                      <a:schemeClr val="bg1"/>
                    </a:solidFill>
                    <a:latin typeface="Trebuchet MS" pitchFamily="34" charset="0"/>
                  </a:rPr>
                  <a:t> </a:t>
                </a:r>
                <a:r>
                  <a:rPr lang="da-DK" sz="3600" dirty="0" err="1">
                    <a:solidFill>
                      <a:schemeClr val="bg1"/>
                    </a:solidFill>
                    <a:latin typeface="Trebuchet MS" pitchFamily="34" charset="0"/>
                  </a:rPr>
                  <a:t>Duct</a:t>
                </a:r>
                <a:r>
                  <a:rPr lang="da-DK" sz="3600" dirty="0">
                    <a:solidFill>
                      <a:schemeClr val="bg1"/>
                    </a:solidFill>
                    <a:latin typeface="Trebuchet MS" pitchFamily="34" charset="0"/>
                  </a:rPr>
                  <a:t>? </a:t>
                </a:r>
                <a:endParaRPr lang="tr-TR" sz="1600" dirty="0">
                  <a:solidFill>
                    <a:schemeClr val="bg1"/>
                  </a:solidFill>
                  <a:latin typeface="Trebuchet MS" pitchFamily="34" charset="0"/>
                </a:endParaRPr>
              </a:p>
            </p:txBody>
          </p:sp>
          <p:sp>
            <p:nvSpPr>
              <p:cNvPr id="44" name="Dikdörtgen 20">
                <a:extLst>
                  <a:ext uri="{FF2B5EF4-FFF2-40B4-BE49-F238E27FC236}">
                    <a16:creationId xmlns:a16="http://schemas.microsoft.com/office/drawing/2014/main" id="{89324DDB-76E6-4FE9-AC8E-32BF2C6592B6}"/>
                  </a:ext>
                </a:extLst>
              </p:cNvPr>
              <p:cNvSpPr/>
              <p:nvPr/>
            </p:nvSpPr>
            <p:spPr>
              <a:xfrm>
                <a:off x="2263512" y="127024"/>
                <a:ext cx="184731" cy="369332"/>
              </a:xfrm>
              <a:prstGeom prst="rect">
                <a:avLst/>
              </a:prstGeom>
            </p:spPr>
            <p:txBody>
              <a:bodyPr wrap="none">
                <a:spAutoFit/>
              </a:bodyPr>
              <a:lstStyle/>
              <a:p>
                <a:endParaRPr lang="da-DK" dirty="0">
                  <a:solidFill>
                    <a:schemeClr val="bg1"/>
                  </a:solidFill>
                  <a:latin typeface="Trebuchet MS" pitchFamily="34" charset="0"/>
                </a:endParaRPr>
              </a:p>
            </p:txBody>
          </p:sp>
        </p:grpSp>
      </p:grpSp>
      <p:sp>
        <p:nvSpPr>
          <p:cNvPr id="45" name="Metin kutusu 8">
            <a:extLst>
              <a:ext uri="{FF2B5EF4-FFF2-40B4-BE49-F238E27FC236}">
                <a16:creationId xmlns:a16="http://schemas.microsoft.com/office/drawing/2014/main" id="{38587ECE-5637-4508-AFEB-8873D4345766}"/>
              </a:ext>
            </a:extLst>
          </p:cNvPr>
          <p:cNvSpPr txBox="1"/>
          <p:nvPr/>
        </p:nvSpPr>
        <p:spPr>
          <a:xfrm>
            <a:off x="5638800" y="1094009"/>
            <a:ext cx="4267201" cy="461665"/>
          </a:xfrm>
          <a:prstGeom prst="rect">
            <a:avLst/>
          </a:prstGeom>
          <a:noFill/>
        </p:spPr>
        <p:txBody>
          <a:bodyPr wrap="square" rtlCol="0">
            <a:spAutoFit/>
          </a:bodyPr>
          <a:lstStyle/>
          <a:p>
            <a:r>
              <a:rPr lang="da-DK" sz="2400" b="1" dirty="0">
                <a:solidFill>
                  <a:schemeClr val="tx1">
                    <a:lumMod val="75000"/>
                    <a:lumOff val="25000"/>
                  </a:schemeClr>
                </a:solidFill>
                <a:latin typeface="Trebuchet MS" pitchFamily="34" charset="0"/>
              </a:rPr>
              <a:t>DESIGN FREEDOM</a:t>
            </a:r>
            <a:endParaRPr lang="tr-TR" sz="2400" b="1" dirty="0">
              <a:solidFill>
                <a:schemeClr val="tx1">
                  <a:lumMod val="75000"/>
                  <a:lumOff val="25000"/>
                </a:schemeClr>
              </a:solidFill>
              <a:latin typeface="Trebuchet MS" pitchFamily="34" charset="0"/>
            </a:endParaRPr>
          </a:p>
        </p:txBody>
      </p:sp>
    </p:spTree>
    <p:extLst>
      <p:ext uri="{BB962C8B-B14F-4D97-AF65-F5344CB8AC3E}">
        <p14:creationId xmlns:p14="http://schemas.microsoft.com/office/powerpoint/2010/main" val="36923725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kdörtgen 8"/>
          <p:cNvSpPr/>
          <p:nvPr/>
        </p:nvSpPr>
        <p:spPr>
          <a:xfrm>
            <a:off x="315279" y="1528502"/>
            <a:ext cx="4180521" cy="707886"/>
          </a:xfrm>
          <a:prstGeom prst="rect">
            <a:avLst/>
          </a:prstGeom>
        </p:spPr>
        <p:txBody>
          <a:bodyPr wrap="square">
            <a:spAutoFit/>
          </a:bodyPr>
          <a:lstStyle/>
          <a:p>
            <a:r>
              <a:rPr lang="tr-TR" sz="2000" dirty="0" err="1">
                <a:solidFill>
                  <a:schemeClr val="tx1">
                    <a:lumMod val="75000"/>
                    <a:lumOff val="25000"/>
                  </a:schemeClr>
                </a:solidFill>
                <a:latin typeface="Trebuchet MS" pitchFamily="34" charset="0"/>
              </a:rPr>
              <a:t>Fabric</a:t>
            </a:r>
            <a:r>
              <a:rPr lang="tr-TR" sz="2000" dirty="0">
                <a:solidFill>
                  <a:schemeClr val="tx1">
                    <a:lumMod val="75000"/>
                    <a:lumOff val="25000"/>
                  </a:schemeClr>
                </a:solidFill>
                <a:latin typeface="Trebuchet MS" pitchFamily="34" charset="0"/>
              </a:rPr>
              <a:t> </a:t>
            </a:r>
            <a:r>
              <a:rPr lang="tr-TR" sz="2000" dirty="0" err="1">
                <a:solidFill>
                  <a:schemeClr val="tx1">
                    <a:lumMod val="75000"/>
                    <a:lumOff val="25000"/>
                  </a:schemeClr>
                </a:solidFill>
                <a:latin typeface="Trebuchet MS" pitchFamily="34" charset="0"/>
              </a:rPr>
              <a:t>Ducts</a:t>
            </a:r>
            <a:r>
              <a:rPr lang="da-DK" sz="2000" dirty="0">
                <a:solidFill>
                  <a:schemeClr val="tx1">
                    <a:lumMod val="75000"/>
                    <a:lumOff val="25000"/>
                  </a:schemeClr>
                </a:solidFill>
                <a:latin typeface="Trebuchet MS" pitchFamily="34" charset="0"/>
              </a:rPr>
              <a:t> </a:t>
            </a:r>
            <a:r>
              <a:rPr lang="tr-TR" sz="2000" dirty="0">
                <a:solidFill>
                  <a:schemeClr val="tx1">
                    <a:lumMod val="75000"/>
                    <a:lumOff val="25000"/>
                  </a:schemeClr>
                </a:solidFill>
                <a:latin typeface="Trebuchet MS" pitchFamily="34" charset="0"/>
              </a:rPr>
              <a:t>Can Be </a:t>
            </a:r>
            <a:r>
              <a:rPr lang="tr-TR" sz="2000" dirty="0" err="1">
                <a:solidFill>
                  <a:schemeClr val="tx1">
                    <a:lumMod val="75000"/>
                    <a:lumOff val="25000"/>
                  </a:schemeClr>
                </a:solidFill>
                <a:latin typeface="Trebuchet MS" pitchFamily="34" charset="0"/>
              </a:rPr>
              <a:t>Designed</a:t>
            </a:r>
            <a:r>
              <a:rPr lang="tr-TR" sz="2000" dirty="0">
                <a:solidFill>
                  <a:schemeClr val="tx1">
                    <a:lumMod val="75000"/>
                    <a:lumOff val="25000"/>
                  </a:schemeClr>
                </a:solidFill>
                <a:latin typeface="Trebuchet MS" pitchFamily="34" charset="0"/>
              </a:rPr>
              <a:t> </a:t>
            </a:r>
            <a:r>
              <a:rPr lang="tr-TR" sz="2000" dirty="0" err="1">
                <a:solidFill>
                  <a:schemeClr val="tx1">
                    <a:lumMod val="75000"/>
                    <a:lumOff val="25000"/>
                  </a:schemeClr>
                </a:solidFill>
                <a:latin typeface="Trebuchet MS" pitchFamily="34" charset="0"/>
              </a:rPr>
              <a:t>With</a:t>
            </a:r>
            <a:r>
              <a:rPr lang="tr-TR" sz="2000" dirty="0">
                <a:solidFill>
                  <a:schemeClr val="tx1">
                    <a:lumMod val="75000"/>
                    <a:lumOff val="25000"/>
                  </a:schemeClr>
                </a:solidFill>
                <a:latin typeface="Trebuchet MS" pitchFamily="34" charset="0"/>
              </a:rPr>
              <a:t> </a:t>
            </a:r>
            <a:r>
              <a:rPr lang="tr-TR" sz="2000" dirty="0" err="1">
                <a:solidFill>
                  <a:schemeClr val="tx1">
                    <a:lumMod val="75000"/>
                    <a:lumOff val="25000"/>
                  </a:schemeClr>
                </a:solidFill>
                <a:latin typeface="Trebuchet MS" pitchFamily="34" charset="0"/>
              </a:rPr>
              <a:t>Different</a:t>
            </a:r>
            <a:r>
              <a:rPr lang="tr-TR" sz="2000" dirty="0">
                <a:solidFill>
                  <a:schemeClr val="tx1">
                    <a:lumMod val="75000"/>
                    <a:lumOff val="25000"/>
                  </a:schemeClr>
                </a:solidFill>
                <a:latin typeface="Trebuchet MS" pitchFamily="34" charset="0"/>
              </a:rPr>
              <a:t> </a:t>
            </a:r>
            <a:r>
              <a:rPr lang="tr-TR" sz="2000" dirty="0" err="1">
                <a:solidFill>
                  <a:schemeClr val="tx1">
                    <a:lumMod val="75000"/>
                    <a:lumOff val="25000"/>
                  </a:schemeClr>
                </a:solidFill>
                <a:latin typeface="Trebuchet MS" pitchFamily="34" charset="0"/>
              </a:rPr>
              <a:t>Shapes</a:t>
            </a:r>
            <a:endParaRPr lang="tr-TR" sz="2000" dirty="0">
              <a:solidFill>
                <a:schemeClr val="tx1">
                  <a:lumMod val="75000"/>
                  <a:lumOff val="25000"/>
                </a:schemeClr>
              </a:solidFill>
              <a:latin typeface="Trebuchet MS" pitchFamily="34" charset="0"/>
            </a:endParaRPr>
          </a:p>
        </p:txBody>
      </p:sp>
      <p:pic>
        <p:nvPicPr>
          <p:cNvPr id="21" name="Picture 2" descr="O:\2009\03 fabricair Sales Catalogue 2009-01, Rev 81\US\Presentation\Sales Catalogue, graphic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460" y="2219547"/>
            <a:ext cx="3733800" cy="1202978"/>
          </a:xfrm>
          <a:prstGeom prst="rect">
            <a:avLst/>
          </a:prstGeom>
          <a:noFill/>
          <a:ln>
            <a:noFill/>
          </a:ln>
          <a:extLst/>
        </p:spPr>
      </p:pic>
      <p:pic>
        <p:nvPicPr>
          <p:cNvPr id="24" name="Resim 23"/>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626085" y="1632990"/>
            <a:ext cx="1347486" cy="1808977"/>
          </a:xfrm>
          <a:prstGeom prst="rect">
            <a:avLst/>
          </a:prstGeom>
          <a:noFill/>
          <a:ln>
            <a:noFill/>
          </a:ln>
        </p:spPr>
      </p:pic>
      <p:pic>
        <p:nvPicPr>
          <p:cNvPr id="35" name="Resim 34"/>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2356" t="-1" r="4409" b="33127"/>
          <a:stretch/>
        </p:blipFill>
        <p:spPr>
          <a:xfrm>
            <a:off x="6092455" y="3638550"/>
            <a:ext cx="2770215" cy="1368000"/>
          </a:xfrm>
          <a:prstGeom prst="rect">
            <a:avLst/>
          </a:prstGeom>
          <a:noFill/>
          <a:ln>
            <a:noFill/>
          </a:ln>
        </p:spPr>
      </p:pic>
      <p:pic>
        <p:nvPicPr>
          <p:cNvPr id="2" name="Resim 1"/>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7006" t="12599" r="9295" b="1732"/>
          <a:stretch/>
        </p:blipFill>
        <p:spPr>
          <a:xfrm>
            <a:off x="6096000" y="1632990"/>
            <a:ext cx="2766671" cy="1808977"/>
          </a:xfrm>
          <a:prstGeom prst="rect">
            <a:avLst/>
          </a:prstGeom>
        </p:spPr>
      </p:pic>
      <p:pic>
        <p:nvPicPr>
          <p:cNvPr id="7" name="Resim 6"/>
          <p:cNvPicPr>
            <a:picLocks noChangeAspect="1"/>
          </p:cNvPicPr>
          <p:nvPr/>
        </p:nvPicPr>
        <p:blipFill rotWithShape="1">
          <a:blip r:embed="rId10" cstate="print">
            <a:extLst>
              <a:ext uri="{BEBA8EAE-BF5A-486C-A8C5-ECC9F3942E4B}">
                <a14:imgProps xmlns:a14="http://schemas.microsoft.com/office/drawing/2010/main">
                  <a14:imgLayer r:embed="rId11">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t="-2" b="23863"/>
          <a:stretch/>
        </p:blipFill>
        <p:spPr>
          <a:xfrm>
            <a:off x="2773171" y="3638550"/>
            <a:ext cx="3200400" cy="1368000"/>
          </a:xfrm>
          <a:prstGeom prst="rect">
            <a:avLst/>
          </a:prstGeom>
        </p:spPr>
      </p:pic>
      <p:pic>
        <p:nvPicPr>
          <p:cNvPr id="8" name="Resim 7"/>
          <p:cNvPicPr>
            <a:picLocks noChangeAspect="1"/>
          </p:cNvPicPr>
          <p:nvPr/>
        </p:nvPicPr>
        <p:blipFill>
          <a:blip r:embed="rId12" cstate="print">
            <a:extLst>
              <a:ext uri="{BEBA8EAE-BF5A-486C-A8C5-ECC9F3942E4B}">
                <a14:imgProps xmlns:a14="http://schemas.microsoft.com/office/drawing/2010/main">
                  <a14:imgLayer r:embed="rId1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28600" y="3637624"/>
            <a:ext cx="2438400" cy="1368926"/>
          </a:xfrm>
          <a:prstGeom prst="rect">
            <a:avLst/>
          </a:prstGeom>
        </p:spPr>
      </p:pic>
      <p:sp>
        <p:nvSpPr>
          <p:cNvPr id="28" name="Metin kutusu 8">
            <a:extLst>
              <a:ext uri="{FF2B5EF4-FFF2-40B4-BE49-F238E27FC236}">
                <a16:creationId xmlns:a16="http://schemas.microsoft.com/office/drawing/2014/main" id="{D3154979-1F07-4C61-ACFD-A34ED37D8A3B}"/>
              </a:ext>
            </a:extLst>
          </p:cNvPr>
          <p:cNvSpPr txBox="1"/>
          <p:nvPr/>
        </p:nvSpPr>
        <p:spPr>
          <a:xfrm>
            <a:off x="5486400" y="941609"/>
            <a:ext cx="4267201" cy="461665"/>
          </a:xfrm>
          <a:prstGeom prst="rect">
            <a:avLst/>
          </a:prstGeom>
          <a:noFill/>
        </p:spPr>
        <p:txBody>
          <a:bodyPr wrap="square" rtlCol="0">
            <a:spAutoFit/>
          </a:bodyPr>
          <a:lstStyle/>
          <a:p>
            <a:r>
              <a:rPr lang="da-DK" sz="2400" b="1" dirty="0">
                <a:solidFill>
                  <a:schemeClr val="tx1">
                    <a:lumMod val="75000"/>
                    <a:lumOff val="25000"/>
                  </a:schemeClr>
                </a:solidFill>
                <a:latin typeface="Trebuchet MS" pitchFamily="34" charset="0"/>
              </a:rPr>
              <a:t>DESIGN FREEDOM</a:t>
            </a:r>
            <a:endParaRPr lang="tr-TR" sz="2400" b="1" dirty="0">
              <a:solidFill>
                <a:schemeClr val="tx1">
                  <a:lumMod val="75000"/>
                  <a:lumOff val="25000"/>
                </a:schemeClr>
              </a:solidFill>
              <a:latin typeface="Trebuchet MS" pitchFamily="34" charset="0"/>
            </a:endParaRPr>
          </a:p>
        </p:txBody>
      </p:sp>
      <p:grpSp>
        <p:nvGrpSpPr>
          <p:cNvPr id="34" name="Grup 14">
            <a:extLst>
              <a:ext uri="{FF2B5EF4-FFF2-40B4-BE49-F238E27FC236}">
                <a16:creationId xmlns:a16="http://schemas.microsoft.com/office/drawing/2014/main" id="{1C42D0A6-66A8-4911-90AD-89E2A33BCA57}"/>
              </a:ext>
            </a:extLst>
          </p:cNvPr>
          <p:cNvGrpSpPr/>
          <p:nvPr/>
        </p:nvGrpSpPr>
        <p:grpSpPr>
          <a:xfrm>
            <a:off x="1" y="0"/>
            <a:ext cx="9144000" cy="1481456"/>
            <a:chOff x="1" y="0"/>
            <a:chExt cx="9144000" cy="1481456"/>
          </a:xfrm>
        </p:grpSpPr>
        <p:pic>
          <p:nvPicPr>
            <p:cNvPr id="36" name="Resim 17">
              <a:extLst>
                <a:ext uri="{FF2B5EF4-FFF2-40B4-BE49-F238E27FC236}">
                  <a16:creationId xmlns:a16="http://schemas.microsoft.com/office/drawing/2014/main" id="{F1BCF152-936D-4BC7-BB9C-CDEA16A6C3A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 y="0"/>
              <a:ext cx="9144000" cy="1481456"/>
            </a:xfrm>
            <a:prstGeom prst="rect">
              <a:avLst/>
            </a:prstGeom>
          </p:spPr>
        </p:pic>
        <p:grpSp>
          <p:nvGrpSpPr>
            <p:cNvPr id="37" name="Grup 18">
              <a:extLst>
                <a:ext uri="{FF2B5EF4-FFF2-40B4-BE49-F238E27FC236}">
                  <a16:creationId xmlns:a16="http://schemas.microsoft.com/office/drawing/2014/main" id="{4F9FCC3E-99B7-448D-8276-61FFFADA54E8}"/>
                </a:ext>
              </a:extLst>
            </p:cNvPr>
            <p:cNvGrpSpPr/>
            <p:nvPr/>
          </p:nvGrpSpPr>
          <p:grpSpPr>
            <a:xfrm>
              <a:off x="381000" y="100588"/>
              <a:ext cx="4114800" cy="646331"/>
              <a:chOff x="381000" y="100588"/>
              <a:chExt cx="4114800" cy="646331"/>
            </a:xfrm>
          </p:grpSpPr>
          <p:sp>
            <p:nvSpPr>
              <p:cNvPr id="38" name="Metin kutusu 19">
                <a:extLst>
                  <a:ext uri="{FF2B5EF4-FFF2-40B4-BE49-F238E27FC236}">
                    <a16:creationId xmlns:a16="http://schemas.microsoft.com/office/drawing/2014/main" id="{AC06AB0C-8878-4165-8564-AB3FA26618F3}"/>
                  </a:ext>
                </a:extLst>
              </p:cNvPr>
              <p:cNvSpPr txBox="1"/>
              <p:nvPr/>
            </p:nvSpPr>
            <p:spPr>
              <a:xfrm>
                <a:off x="381000" y="100588"/>
                <a:ext cx="4114800" cy="646331"/>
              </a:xfrm>
              <a:prstGeom prst="rect">
                <a:avLst/>
              </a:prstGeom>
              <a:noFill/>
            </p:spPr>
            <p:txBody>
              <a:bodyPr wrap="square" rtlCol="0">
                <a:spAutoFit/>
              </a:bodyPr>
              <a:lstStyle/>
              <a:p>
                <a:r>
                  <a:rPr lang="da-DK" sz="3600" dirty="0" err="1">
                    <a:solidFill>
                      <a:schemeClr val="bg1"/>
                    </a:solidFill>
                    <a:latin typeface="Trebuchet MS" pitchFamily="34" charset="0"/>
                  </a:rPr>
                  <a:t>Why</a:t>
                </a:r>
                <a:r>
                  <a:rPr lang="da-DK" sz="3600" dirty="0">
                    <a:solidFill>
                      <a:schemeClr val="bg1"/>
                    </a:solidFill>
                    <a:latin typeface="Trebuchet MS" pitchFamily="34" charset="0"/>
                  </a:rPr>
                  <a:t> </a:t>
                </a:r>
                <a:r>
                  <a:rPr lang="da-DK" sz="3600" dirty="0" err="1">
                    <a:solidFill>
                      <a:schemeClr val="bg1"/>
                    </a:solidFill>
                    <a:latin typeface="Trebuchet MS" pitchFamily="34" charset="0"/>
                  </a:rPr>
                  <a:t>Fabric</a:t>
                </a:r>
                <a:r>
                  <a:rPr lang="da-DK" sz="3600" dirty="0">
                    <a:solidFill>
                      <a:schemeClr val="bg1"/>
                    </a:solidFill>
                    <a:latin typeface="Trebuchet MS" pitchFamily="34" charset="0"/>
                  </a:rPr>
                  <a:t> </a:t>
                </a:r>
                <a:r>
                  <a:rPr lang="da-DK" sz="3600" dirty="0" err="1">
                    <a:solidFill>
                      <a:schemeClr val="bg1"/>
                    </a:solidFill>
                    <a:latin typeface="Trebuchet MS" pitchFamily="34" charset="0"/>
                  </a:rPr>
                  <a:t>Duct</a:t>
                </a:r>
                <a:r>
                  <a:rPr lang="da-DK" sz="3600" dirty="0">
                    <a:solidFill>
                      <a:schemeClr val="bg1"/>
                    </a:solidFill>
                    <a:latin typeface="Trebuchet MS" pitchFamily="34" charset="0"/>
                  </a:rPr>
                  <a:t>? </a:t>
                </a:r>
                <a:endParaRPr lang="tr-TR" sz="1600" dirty="0">
                  <a:solidFill>
                    <a:schemeClr val="bg1"/>
                  </a:solidFill>
                  <a:latin typeface="Trebuchet MS" pitchFamily="34" charset="0"/>
                </a:endParaRPr>
              </a:p>
            </p:txBody>
          </p:sp>
          <p:sp>
            <p:nvSpPr>
              <p:cNvPr id="39" name="Dikdörtgen 20">
                <a:extLst>
                  <a:ext uri="{FF2B5EF4-FFF2-40B4-BE49-F238E27FC236}">
                    <a16:creationId xmlns:a16="http://schemas.microsoft.com/office/drawing/2014/main" id="{FE14DCC8-58E4-4942-B564-86EE1664A904}"/>
                  </a:ext>
                </a:extLst>
              </p:cNvPr>
              <p:cNvSpPr/>
              <p:nvPr/>
            </p:nvSpPr>
            <p:spPr>
              <a:xfrm>
                <a:off x="2263512" y="127024"/>
                <a:ext cx="184731" cy="369332"/>
              </a:xfrm>
              <a:prstGeom prst="rect">
                <a:avLst/>
              </a:prstGeom>
            </p:spPr>
            <p:txBody>
              <a:bodyPr wrap="none">
                <a:spAutoFit/>
              </a:bodyPr>
              <a:lstStyle/>
              <a:p>
                <a:endParaRPr lang="da-DK" dirty="0">
                  <a:solidFill>
                    <a:schemeClr val="bg1"/>
                  </a:solidFill>
                  <a:latin typeface="Trebuchet MS" pitchFamily="34" charset="0"/>
                </a:endParaRPr>
              </a:p>
            </p:txBody>
          </p:sp>
        </p:grpSp>
      </p:grpSp>
      <p:sp>
        <p:nvSpPr>
          <p:cNvPr id="40" name="Metin kutusu 8">
            <a:extLst>
              <a:ext uri="{FF2B5EF4-FFF2-40B4-BE49-F238E27FC236}">
                <a16:creationId xmlns:a16="http://schemas.microsoft.com/office/drawing/2014/main" id="{60BCC66B-9CDF-42ED-AE60-8F25FFE0042B}"/>
              </a:ext>
            </a:extLst>
          </p:cNvPr>
          <p:cNvSpPr txBox="1"/>
          <p:nvPr/>
        </p:nvSpPr>
        <p:spPr>
          <a:xfrm>
            <a:off x="5638800" y="1094009"/>
            <a:ext cx="4267201" cy="461665"/>
          </a:xfrm>
          <a:prstGeom prst="rect">
            <a:avLst/>
          </a:prstGeom>
          <a:noFill/>
        </p:spPr>
        <p:txBody>
          <a:bodyPr wrap="square" rtlCol="0">
            <a:spAutoFit/>
          </a:bodyPr>
          <a:lstStyle/>
          <a:p>
            <a:r>
              <a:rPr lang="da-DK" sz="2400" b="1" dirty="0">
                <a:solidFill>
                  <a:schemeClr val="tx1">
                    <a:lumMod val="75000"/>
                    <a:lumOff val="25000"/>
                  </a:schemeClr>
                </a:solidFill>
                <a:latin typeface="Trebuchet MS" pitchFamily="34" charset="0"/>
              </a:rPr>
              <a:t>DESIGN FREEDOM</a:t>
            </a:r>
            <a:endParaRPr lang="tr-TR" sz="2400" b="1" dirty="0">
              <a:solidFill>
                <a:schemeClr val="tx1">
                  <a:lumMod val="75000"/>
                  <a:lumOff val="25000"/>
                </a:schemeClr>
              </a:solidFill>
              <a:latin typeface="Trebuchet MS" pitchFamily="34" charset="0"/>
            </a:endParaRPr>
          </a:p>
        </p:txBody>
      </p:sp>
    </p:spTree>
    <p:extLst>
      <p:ext uri="{BB962C8B-B14F-4D97-AF65-F5344CB8AC3E}">
        <p14:creationId xmlns:p14="http://schemas.microsoft.com/office/powerpoint/2010/main" val="6404217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5" descr="O:\2009\03 fabricair Sales Catalogue 2009-01, Rev 81\US\Presentation\Sales-Catalogue,-graphic22.g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36" t="8729" r="9365" b="11440"/>
          <a:stretch/>
        </p:blipFill>
        <p:spPr bwMode="auto">
          <a:xfrm>
            <a:off x="2438400" y="1241444"/>
            <a:ext cx="3930061" cy="3842889"/>
          </a:xfrm>
          <a:prstGeom prst="rect">
            <a:avLst/>
          </a:prstGeom>
          <a:noFill/>
          <a:extLst>
            <a:ext uri="{909E8E84-426E-40DD-AFC4-6F175D3DCCD1}">
              <a14:hiddenFill xmlns:a14="http://schemas.microsoft.com/office/drawing/2010/main">
                <a:solidFill>
                  <a:srgbClr val="FFFFFF"/>
                </a:solidFill>
              </a14:hiddenFill>
            </a:ext>
          </a:extLst>
        </p:spPr>
      </p:pic>
      <p:sp>
        <p:nvSpPr>
          <p:cNvPr id="15" name="Oval Callout 1"/>
          <p:cNvSpPr/>
          <p:nvPr/>
        </p:nvSpPr>
        <p:spPr>
          <a:xfrm>
            <a:off x="3521344" y="2610561"/>
            <a:ext cx="1778638" cy="1344666"/>
          </a:xfrm>
          <a:prstGeom prst="wedgeEllipseCallout">
            <a:avLst>
              <a:gd name="adj1" fmla="val 1547"/>
              <a:gd name="adj2" fmla="val 67615"/>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b="1" dirty="0">
                <a:solidFill>
                  <a:schemeClr val="tx1">
                    <a:lumMod val="75000"/>
                    <a:lumOff val="25000"/>
                  </a:schemeClr>
                </a:solidFill>
                <a:latin typeface="Trebuchet MS" pitchFamily="34" charset="0"/>
              </a:rPr>
              <a:t>All </a:t>
            </a:r>
            <a:r>
              <a:rPr lang="tr-TR" sz="1400" b="1" dirty="0" err="1">
                <a:solidFill>
                  <a:schemeClr val="tx1">
                    <a:lumMod val="75000"/>
                    <a:lumOff val="25000"/>
                  </a:schemeClr>
                </a:solidFill>
                <a:latin typeface="Trebuchet MS" pitchFamily="34" charset="0"/>
              </a:rPr>
              <a:t>fully</a:t>
            </a:r>
            <a:r>
              <a:rPr lang="tr-TR" sz="1400" b="1" dirty="0">
                <a:solidFill>
                  <a:schemeClr val="tx1">
                    <a:lumMod val="75000"/>
                    <a:lumOff val="25000"/>
                  </a:schemeClr>
                </a:solidFill>
                <a:latin typeface="Trebuchet MS" pitchFamily="34" charset="0"/>
              </a:rPr>
              <a:t> </a:t>
            </a:r>
            <a:r>
              <a:rPr lang="tr-TR" sz="1400" b="1" dirty="0" err="1">
                <a:solidFill>
                  <a:schemeClr val="tx1">
                    <a:lumMod val="75000"/>
                    <a:lumOff val="25000"/>
                  </a:schemeClr>
                </a:solidFill>
                <a:latin typeface="Trebuchet MS" pitchFamily="34" charset="0"/>
              </a:rPr>
              <a:t>integrated</a:t>
            </a:r>
            <a:r>
              <a:rPr lang="tr-TR" sz="1400" b="1" dirty="0">
                <a:solidFill>
                  <a:schemeClr val="tx1">
                    <a:lumMod val="75000"/>
                    <a:lumOff val="25000"/>
                  </a:schemeClr>
                </a:solidFill>
                <a:latin typeface="Trebuchet MS" pitchFamily="34" charset="0"/>
              </a:rPr>
              <a:t> in a </a:t>
            </a:r>
            <a:r>
              <a:rPr lang="da-DK" sz="1400" b="1" dirty="0">
                <a:solidFill>
                  <a:schemeClr val="tx1">
                    <a:lumMod val="75000"/>
                    <a:lumOff val="25000"/>
                  </a:schemeClr>
                </a:solidFill>
                <a:latin typeface="Trebuchet MS" pitchFamily="34" charset="0"/>
              </a:rPr>
              <a:t>F</a:t>
            </a:r>
            <a:r>
              <a:rPr lang="tr-TR" sz="1400" b="1" dirty="0" err="1">
                <a:solidFill>
                  <a:schemeClr val="tx1">
                    <a:lumMod val="75000"/>
                    <a:lumOff val="25000"/>
                  </a:schemeClr>
                </a:solidFill>
                <a:latin typeface="Trebuchet MS" pitchFamily="34" charset="0"/>
              </a:rPr>
              <a:t>abric</a:t>
            </a:r>
            <a:r>
              <a:rPr lang="da-DK" sz="1400" b="1" dirty="0">
                <a:solidFill>
                  <a:schemeClr val="tx1">
                    <a:lumMod val="75000"/>
                    <a:lumOff val="25000"/>
                  </a:schemeClr>
                </a:solidFill>
                <a:latin typeface="Trebuchet MS" pitchFamily="34" charset="0"/>
              </a:rPr>
              <a:t>Air System</a:t>
            </a:r>
            <a:endParaRPr lang="en-US" sz="2400" b="1" dirty="0">
              <a:solidFill>
                <a:schemeClr val="tx1">
                  <a:lumMod val="75000"/>
                  <a:lumOff val="25000"/>
                </a:schemeClr>
              </a:solidFill>
              <a:latin typeface="Trebuchet MS" pitchFamily="34" charset="0"/>
            </a:endParaRPr>
          </a:p>
        </p:txBody>
      </p:sp>
      <p:sp>
        <p:nvSpPr>
          <p:cNvPr id="20" name="Metin kutusu 19"/>
          <p:cNvSpPr txBox="1"/>
          <p:nvPr/>
        </p:nvSpPr>
        <p:spPr>
          <a:xfrm>
            <a:off x="785583" y="2947407"/>
            <a:ext cx="2080828" cy="523220"/>
          </a:xfrm>
          <a:prstGeom prst="rect">
            <a:avLst/>
          </a:prstGeom>
          <a:noFill/>
        </p:spPr>
        <p:txBody>
          <a:bodyPr wrap="square" rtlCol="0">
            <a:spAutoFit/>
          </a:bodyPr>
          <a:lstStyle/>
          <a:p>
            <a:r>
              <a:rPr lang="en-US" sz="1400" dirty="0">
                <a:solidFill>
                  <a:schemeClr val="tx1">
                    <a:lumMod val="75000"/>
                    <a:lumOff val="25000"/>
                  </a:schemeClr>
                </a:solidFill>
                <a:latin typeface="Trebuchet MS" pitchFamily="34" charset="0"/>
              </a:rPr>
              <a:t>No extra noise reduction is needed</a:t>
            </a:r>
          </a:p>
        </p:txBody>
      </p:sp>
      <p:sp>
        <p:nvSpPr>
          <p:cNvPr id="22" name="Metin kutusu 21"/>
          <p:cNvSpPr txBox="1"/>
          <p:nvPr/>
        </p:nvSpPr>
        <p:spPr>
          <a:xfrm>
            <a:off x="1143000" y="1623114"/>
            <a:ext cx="2183295" cy="523220"/>
          </a:xfrm>
          <a:prstGeom prst="rect">
            <a:avLst/>
          </a:prstGeom>
          <a:noFill/>
        </p:spPr>
        <p:txBody>
          <a:bodyPr wrap="square" rtlCol="0">
            <a:spAutoFit/>
          </a:bodyPr>
          <a:lstStyle/>
          <a:p>
            <a:r>
              <a:rPr lang="en-US" sz="1400" dirty="0">
                <a:solidFill>
                  <a:schemeClr val="tx1">
                    <a:lumMod val="75000"/>
                    <a:lumOff val="25000"/>
                  </a:schemeClr>
                </a:solidFill>
                <a:latin typeface="Trebuchet MS" pitchFamily="34" charset="0"/>
              </a:rPr>
              <a:t>No extra grills or diffusers are necessary</a:t>
            </a:r>
          </a:p>
        </p:txBody>
      </p:sp>
      <p:sp>
        <p:nvSpPr>
          <p:cNvPr id="23" name="Metin kutusu 22"/>
          <p:cNvSpPr txBox="1"/>
          <p:nvPr/>
        </p:nvSpPr>
        <p:spPr>
          <a:xfrm>
            <a:off x="5470804" y="1619972"/>
            <a:ext cx="2328305" cy="307777"/>
          </a:xfrm>
          <a:prstGeom prst="rect">
            <a:avLst/>
          </a:prstGeom>
          <a:noFill/>
        </p:spPr>
        <p:txBody>
          <a:bodyPr wrap="square" rtlCol="0">
            <a:spAutoFit/>
          </a:bodyPr>
          <a:lstStyle/>
          <a:p>
            <a:r>
              <a:rPr lang="tr-TR" sz="1400" dirty="0">
                <a:solidFill>
                  <a:schemeClr val="tx1">
                    <a:lumMod val="75000"/>
                    <a:lumOff val="25000"/>
                  </a:schemeClr>
                </a:solidFill>
                <a:latin typeface="Trebuchet MS" pitchFamily="34" charset="0"/>
              </a:rPr>
              <a:t>No damper is </a:t>
            </a:r>
            <a:r>
              <a:rPr lang="tr-TR" sz="1400" dirty="0" err="1">
                <a:solidFill>
                  <a:schemeClr val="tx1">
                    <a:lumMod val="75000"/>
                    <a:lumOff val="25000"/>
                  </a:schemeClr>
                </a:solidFill>
                <a:latin typeface="Trebuchet MS" pitchFamily="34" charset="0"/>
              </a:rPr>
              <a:t>necessary</a:t>
            </a:r>
            <a:endParaRPr lang="tr-TR" sz="1400" dirty="0">
              <a:solidFill>
                <a:schemeClr val="tx1">
                  <a:lumMod val="75000"/>
                  <a:lumOff val="25000"/>
                </a:schemeClr>
              </a:solidFill>
              <a:latin typeface="Trebuchet MS" pitchFamily="34" charset="0"/>
            </a:endParaRPr>
          </a:p>
        </p:txBody>
      </p:sp>
      <p:sp>
        <p:nvSpPr>
          <p:cNvPr id="25" name="Metin kutusu 24"/>
          <p:cNvSpPr txBox="1"/>
          <p:nvPr/>
        </p:nvSpPr>
        <p:spPr>
          <a:xfrm>
            <a:off x="712281" y="4413358"/>
            <a:ext cx="2754374" cy="523220"/>
          </a:xfrm>
          <a:prstGeom prst="rect">
            <a:avLst/>
          </a:prstGeom>
          <a:noFill/>
        </p:spPr>
        <p:txBody>
          <a:bodyPr wrap="square" rtlCol="0">
            <a:spAutoFit/>
          </a:bodyPr>
          <a:lstStyle/>
          <a:p>
            <a:r>
              <a:rPr lang="en-US" sz="1400" dirty="0">
                <a:solidFill>
                  <a:schemeClr val="tx1">
                    <a:lumMod val="75000"/>
                    <a:lumOff val="25000"/>
                  </a:schemeClr>
                </a:solidFill>
                <a:latin typeface="Trebuchet MS" pitchFamily="34" charset="0"/>
              </a:rPr>
              <a:t>No inconvenient shortenings or assembly on site</a:t>
            </a:r>
          </a:p>
        </p:txBody>
      </p:sp>
      <p:sp>
        <p:nvSpPr>
          <p:cNvPr id="26" name="Metin kutusu 25"/>
          <p:cNvSpPr txBox="1"/>
          <p:nvPr/>
        </p:nvSpPr>
        <p:spPr>
          <a:xfrm>
            <a:off x="5486400" y="4551917"/>
            <a:ext cx="2734642" cy="307777"/>
          </a:xfrm>
          <a:prstGeom prst="rect">
            <a:avLst/>
          </a:prstGeom>
          <a:noFill/>
        </p:spPr>
        <p:txBody>
          <a:bodyPr wrap="square" rtlCol="0">
            <a:spAutoFit/>
          </a:bodyPr>
          <a:lstStyle/>
          <a:p>
            <a:r>
              <a:rPr lang="en-US" sz="1400" dirty="0">
                <a:solidFill>
                  <a:schemeClr val="tx1">
                    <a:lumMod val="75000"/>
                    <a:lumOff val="25000"/>
                  </a:schemeClr>
                </a:solidFill>
                <a:latin typeface="Trebuchet MS" pitchFamily="34" charset="0"/>
              </a:rPr>
              <a:t>No extra insulation is necessary</a:t>
            </a:r>
          </a:p>
        </p:txBody>
      </p:sp>
      <p:sp>
        <p:nvSpPr>
          <p:cNvPr id="27" name="Metin kutusu 26"/>
          <p:cNvSpPr txBox="1"/>
          <p:nvPr/>
        </p:nvSpPr>
        <p:spPr>
          <a:xfrm>
            <a:off x="6163041" y="3020009"/>
            <a:ext cx="2209800" cy="307777"/>
          </a:xfrm>
          <a:prstGeom prst="rect">
            <a:avLst/>
          </a:prstGeom>
          <a:noFill/>
        </p:spPr>
        <p:txBody>
          <a:bodyPr wrap="square" rtlCol="0">
            <a:spAutoFit/>
          </a:bodyPr>
          <a:lstStyle/>
          <a:p>
            <a:r>
              <a:rPr lang="tr-TR" sz="1400" dirty="0" err="1">
                <a:solidFill>
                  <a:schemeClr val="tx1">
                    <a:lumMod val="75000"/>
                    <a:lumOff val="25000"/>
                  </a:schemeClr>
                </a:solidFill>
                <a:latin typeface="Trebuchet MS" pitchFamily="34" charset="0"/>
              </a:rPr>
              <a:t>Painting</a:t>
            </a:r>
            <a:r>
              <a:rPr lang="tr-TR" sz="1400" dirty="0">
                <a:solidFill>
                  <a:schemeClr val="tx1">
                    <a:lumMod val="75000"/>
                    <a:lumOff val="25000"/>
                  </a:schemeClr>
                </a:solidFill>
                <a:latin typeface="Trebuchet MS" pitchFamily="34" charset="0"/>
              </a:rPr>
              <a:t> is not </a:t>
            </a:r>
            <a:r>
              <a:rPr lang="tr-TR" sz="1400" dirty="0" err="1">
                <a:solidFill>
                  <a:schemeClr val="tx1">
                    <a:lumMod val="75000"/>
                    <a:lumOff val="25000"/>
                  </a:schemeClr>
                </a:solidFill>
                <a:latin typeface="Trebuchet MS" pitchFamily="34" charset="0"/>
              </a:rPr>
              <a:t>necessary</a:t>
            </a:r>
            <a:endParaRPr lang="tr-TR" sz="1400" dirty="0">
              <a:solidFill>
                <a:schemeClr val="tx1">
                  <a:lumMod val="75000"/>
                  <a:lumOff val="25000"/>
                </a:schemeClr>
              </a:solidFill>
              <a:latin typeface="Trebuchet MS" pitchFamily="34" charset="0"/>
            </a:endParaRPr>
          </a:p>
        </p:txBody>
      </p:sp>
      <p:grpSp>
        <p:nvGrpSpPr>
          <p:cNvPr id="28" name="Grup 27"/>
          <p:cNvGrpSpPr/>
          <p:nvPr/>
        </p:nvGrpSpPr>
        <p:grpSpPr>
          <a:xfrm>
            <a:off x="7588194" y="663782"/>
            <a:ext cx="1345213" cy="596316"/>
            <a:chOff x="7224315" y="674352"/>
            <a:chExt cx="1804766" cy="596316"/>
          </a:xfrm>
        </p:grpSpPr>
        <p:sp>
          <p:nvSpPr>
            <p:cNvPr id="29" name="Metin kutusu 28"/>
            <p:cNvSpPr txBox="1"/>
            <p:nvPr/>
          </p:nvSpPr>
          <p:spPr>
            <a:xfrm>
              <a:off x="7224315" y="674352"/>
              <a:ext cx="1581522" cy="461665"/>
            </a:xfrm>
            <a:prstGeom prst="rect">
              <a:avLst/>
            </a:prstGeom>
            <a:noFill/>
          </p:spPr>
          <p:txBody>
            <a:bodyPr wrap="square" rtlCol="0">
              <a:spAutoFit/>
            </a:bodyPr>
            <a:lstStyle/>
            <a:p>
              <a:r>
                <a:rPr lang="tr-TR" sz="2400" b="1" dirty="0">
                  <a:solidFill>
                    <a:schemeClr val="accent2">
                      <a:lumMod val="50000"/>
                    </a:schemeClr>
                  </a:solidFill>
                  <a:latin typeface="Trebuchet MS" pitchFamily="34" charset="0"/>
                </a:rPr>
                <a:t>COST</a:t>
              </a:r>
            </a:p>
          </p:txBody>
        </p:sp>
        <p:sp>
          <p:nvSpPr>
            <p:cNvPr id="30" name="Dikdörtgen 29"/>
            <p:cNvSpPr/>
            <p:nvPr/>
          </p:nvSpPr>
          <p:spPr>
            <a:xfrm>
              <a:off x="7471450" y="962891"/>
              <a:ext cx="1557631" cy="307777"/>
            </a:xfrm>
            <a:prstGeom prst="rect">
              <a:avLst/>
            </a:prstGeom>
          </p:spPr>
          <p:txBody>
            <a:bodyPr wrap="square">
              <a:spAutoFit/>
            </a:bodyPr>
            <a:lstStyle/>
            <a:p>
              <a:r>
                <a:rPr lang="tr-TR" sz="1400" dirty="0">
                  <a:solidFill>
                    <a:schemeClr val="bg1">
                      <a:lumMod val="50000"/>
                    </a:schemeClr>
                  </a:solidFill>
                  <a:latin typeface="Trebuchet MS" pitchFamily="34" charset="0"/>
                </a:rPr>
                <a:t>ADVANTAGE</a:t>
              </a:r>
            </a:p>
          </p:txBody>
        </p:sp>
      </p:grpSp>
      <p:sp>
        <p:nvSpPr>
          <p:cNvPr id="33" name="Metin kutusu 8">
            <a:extLst>
              <a:ext uri="{FF2B5EF4-FFF2-40B4-BE49-F238E27FC236}">
                <a16:creationId xmlns:a16="http://schemas.microsoft.com/office/drawing/2014/main" id="{EA280BFB-9307-4282-90CB-4C835E99070B}"/>
              </a:ext>
            </a:extLst>
          </p:cNvPr>
          <p:cNvSpPr txBox="1"/>
          <p:nvPr/>
        </p:nvSpPr>
        <p:spPr>
          <a:xfrm>
            <a:off x="5486400" y="941609"/>
            <a:ext cx="4267201" cy="461665"/>
          </a:xfrm>
          <a:prstGeom prst="rect">
            <a:avLst/>
          </a:prstGeom>
          <a:noFill/>
        </p:spPr>
        <p:txBody>
          <a:bodyPr wrap="square" rtlCol="0">
            <a:spAutoFit/>
          </a:bodyPr>
          <a:lstStyle/>
          <a:p>
            <a:r>
              <a:rPr lang="da-DK" sz="2400" b="1" dirty="0">
                <a:solidFill>
                  <a:schemeClr val="tx1">
                    <a:lumMod val="75000"/>
                    <a:lumOff val="25000"/>
                  </a:schemeClr>
                </a:solidFill>
                <a:latin typeface="Trebuchet MS" pitchFamily="34" charset="0"/>
              </a:rPr>
              <a:t>COST ADVANTAGE</a:t>
            </a:r>
            <a:endParaRPr lang="tr-TR" sz="2400" b="1" dirty="0">
              <a:solidFill>
                <a:schemeClr val="tx1">
                  <a:lumMod val="75000"/>
                  <a:lumOff val="25000"/>
                </a:schemeClr>
              </a:solidFill>
              <a:latin typeface="Trebuchet MS" pitchFamily="34" charset="0"/>
            </a:endParaRPr>
          </a:p>
        </p:txBody>
      </p:sp>
      <p:grpSp>
        <p:nvGrpSpPr>
          <p:cNvPr id="34" name="Grup 14">
            <a:extLst>
              <a:ext uri="{FF2B5EF4-FFF2-40B4-BE49-F238E27FC236}">
                <a16:creationId xmlns:a16="http://schemas.microsoft.com/office/drawing/2014/main" id="{D973F031-AAA8-4163-A5B4-73963CA1CE3D}"/>
              </a:ext>
            </a:extLst>
          </p:cNvPr>
          <p:cNvGrpSpPr/>
          <p:nvPr/>
        </p:nvGrpSpPr>
        <p:grpSpPr>
          <a:xfrm>
            <a:off x="1" y="0"/>
            <a:ext cx="9144000" cy="1481456"/>
            <a:chOff x="1" y="0"/>
            <a:chExt cx="9144000" cy="1481456"/>
          </a:xfrm>
        </p:grpSpPr>
        <p:pic>
          <p:nvPicPr>
            <p:cNvPr id="35" name="Resim 17">
              <a:extLst>
                <a:ext uri="{FF2B5EF4-FFF2-40B4-BE49-F238E27FC236}">
                  <a16:creationId xmlns:a16="http://schemas.microsoft.com/office/drawing/2014/main" id="{CCB9CDD1-E49B-4667-A1DB-88BCBBFF6B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144000" cy="1481456"/>
            </a:xfrm>
            <a:prstGeom prst="rect">
              <a:avLst/>
            </a:prstGeom>
          </p:spPr>
        </p:pic>
        <p:grpSp>
          <p:nvGrpSpPr>
            <p:cNvPr id="36" name="Grup 18">
              <a:extLst>
                <a:ext uri="{FF2B5EF4-FFF2-40B4-BE49-F238E27FC236}">
                  <a16:creationId xmlns:a16="http://schemas.microsoft.com/office/drawing/2014/main" id="{BB4C0F6E-9137-4952-8E22-B4DCF8F043ED}"/>
                </a:ext>
              </a:extLst>
            </p:cNvPr>
            <p:cNvGrpSpPr/>
            <p:nvPr/>
          </p:nvGrpSpPr>
          <p:grpSpPr>
            <a:xfrm>
              <a:off x="381000" y="100588"/>
              <a:ext cx="4114800" cy="646331"/>
              <a:chOff x="381000" y="100588"/>
              <a:chExt cx="4114800" cy="646331"/>
            </a:xfrm>
          </p:grpSpPr>
          <p:sp>
            <p:nvSpPr>
              <p:cNvPr id="37" name="Metin kutusu 19">
                <a:extLst>
                  <a:ext uri="{FF2B5EF4-FFF2-40B4-BE49-F238E27FC236}">
                    <a16:creationId xmlns:a16="http://schemas.microsoft.com/office/drawing/2014/main" id="{7E785B61-21CA-4693-AA54-F82E4AE285B2}"/>
                  </a:ext>
                </a:extLst>
              </p:cNvPr>
              <p:cNvSpPr txBox="1"/>
              <p:nvPr/>
            </p:nvSpPr>
            <p:spPr>
              <a:xfrm>
                <a:off x="381000" y="100588"/>
                <a:ext cx="4114800" cy="646331"/>
              </a:xfrm>
              <a:prstGeom prst="rect">
                <a:avLst/>
              </a:prstGeom>
              <a:noFill/>
            </p:spPr>
            <p:txBody>
              <a:bodyPr wrap="square" rtlCol="0">
                <a:spAutoFit/>
              </a:bodyPr>
              <a:lstStyle/>
              <a:p>
                <a:r>
                  <a:rPr lang="da-DK" sz="3600" dirty="0" err="1">
                    <a:solidFill>
                      <a:schemeClr val="bg1"/>
                    </a:solidFill>
                    <a:latin typeface="Trebuchet MS" pitchFamily="34" charset="0"/>
                  </a:rPr>
                  <a:t>Why</a:t>
                </a:r>
                <a:r>
                  <a:rPr lang="da-DK" sz="3600" dirty="0">
                    <a:solidFill>
                      <a:schemeClr val="bg1"/>
                    </a:solidFill>
                    <a:latin typeface="Trebuchet MS" pitchFamily="34" charset="0"/>
                  </a:rPr>
                  <a:t> </a:t>
                </a:r>
                <a:r>
                  <a:rPr lang="da-DK" sz="3600" dirty="0" err="1">
                    <a:solidFill>
                      <a:schemeClr val="bg1"/>
                    </a:solidFill>
                    <a:latin typeface="Trebuchet MS" pitchFamily="34" charset="0"/>
                  </a:rPr>
                  <a:t>Fabric</a:t>
                </a:r>
                <a:r>
                  <a:rPr lang="da-DK" sz="3600" dirty="0">
                    <a:solidFill>
                      <a:schemeClr val="bg1"/>
                    </a:solidFill>
                    <a:latin typeface="Trebuchet MS" pitchFamily="34" charset="0"/>
                  </a:rPr>
                  <a:t> </a:t>
                </a:r>
                <a:r>
                  <a:rPr lang="da-DK" sz="3600" dirty="0" err="1">
                    <a:solidFill>
                      <a:schemeClr val="bg1"/>
                    </a:solidFill>
                    <a:latin typeface="Trebuchet MS" pitchFamily="34" charset="0"/>
                  </a:rPr>
                  <a:t>Duct</a:t>
                </a:r>
                <a:r>
                  <a:rPr lang="da-DK" sz="3600" dirty="0">
                    <a:solidFill>
                      <a:schemeClr val="bg1"/>
                    </a:solidFill>
                    <a:latin typeface="Trebuchet MS" pitchFamily="34" charset="0"/>
                  </a:rPr>
                  <a:t>? </a:t>
                </a:r>
                <a:endParaRPr lang="tr-TR" sz="1600" dirty="0">
                  <a:solidFill>
                    <a:schemeClr val="bg1"/>
                  </a:solidFill>
                  <a:latin typeface="Trebuchet MS" pitchFamily="34" charset="0"/>
                </a:endParaRPr>
              </a:p>
            </p:txBody>
          </p:sp>
          <p:sp>
            <p:nvSpPr>
              <p:cNvPr id="38" name="Dikdörtgen 20">
                <a:extLst>
                  <a:ext uri="{FF2B5EF4-FFF2-40B4-BE49-F238E27FC236}">
                    <a16:creationId xmlns:a16="http://schemas.microsoft.com/office/drawing/2014/main" id="{D4340FEF-0281-4299-986D-332783161051}"/>
                  </a:ext>
                </a:extLst>
              </p:cNvPr>
              <p:cNvSpPr/>
              <p:nvPr/>
            </p:nvSpPr>
            <p:spPr>
              <a:xfrm>
                <a:off x="2263512" y="127024"/>
                <a:ext cx="184731" cy="369332"/>
              </a:xfrm>
              <a:prstGeom prst="rect">
                <a:avLst/>
              </a:prstGeom>
            </p:spPr>
            <p:txBody>
              <a:bodyPr wrap="none">
                <a:spAutoFit/>
              </a:bodyPr>
              <a:lstStyle/>
              <a:p>
                <a:endParaRPr lang="da-DK" dirty="0">
                  <a:solidFill>
                    <a:schemeClr val="bg1"/>
                  </a:solidFill>
                  <a:latin typeface="Trebuchet MS" pitchFamily="34" charset="0"/>
                </a:endParaRPr>
              </a:p>
            </p:txBody>
          </p:sp>
        </p:grpSp>
      </p:grpSp>
      <p:sp>
        <p:nvSpPr>
          <p:cNvPr id="39" name="Metin kutusu 8">
            <a:extLst>
              <a:ext uri="{FF2B5EF4-FFF2-40B4-BE49-F238E27FC236}">
                <a16:creationId xmlns:a16="http://schemas.microsoft.com/office/drawing/2014/main" id="{1C297741-9D76-4388-B730-A9E6DB521D39}"/>
              </a:ext>
            </a:extLst>
          </p:cNvPr>
          <p:cNvSpPr txBox="1"/>
          <p:nvPr/>
        </p:nvSpPr>
        <p:spPr>
          <a:xfrm>
            <a:off x="5638800" y="1094009"/>
            <a:ext cx="4267201" cy="461665"/>
          </a:xfrm>
          <a:prstGeom prst="rect">
            <a:avLst/>
          </a:prstGeom>
          <a:noFill/>
        </p:spPr>
        <p:txBody>
          <a:bodyPr wrap="square" rtlCol="0">
            <a:spAutoFit/>
          </a:bodyPr>
          <a:lstStyle/>
          <a:p>
            <a:r>
              <a:rPr lang="da-DK" sz="2400" b="1" dirty="0">
                <a:solidFill>
                  <a:schemeClr val="tx1">
                    <a:lumMod val="75000"/>
                    <a:lumOff val="25000"/>
                  </a:schemeClr>
                </a:solidFill>
                <a:latin typeface="Trebuchet MS" pitchFamily="34" charset="0"/>
              </a:rPr>
              <a:t>COST ADVANTAGE</a:t>
            </a:r>
            <a:endParaRPr lang="tr-TR" sz="2400" b="1" dirty="0">
              <a:solidFill>
                <a:schemeClr val="tx1">
                  <a:lumMod val="75000"/>
                  <a:lumOff val="25000"/>
                </a:schemeClr>
              </a:solidFill>
              <a:latin typeface="Trebuchet MS" pitchFamily="34" charset="0"/>
            </a:endParaRPr>
          </a:p>
        </p:txBody>
      </p:sp>
    </p:spTree>
    <p:extLst>
      <p:ext uri="{BB962C8B-B14F-4D97-AF65-F5344CB8AC3E}">
        <p14:creationId xmlns:p14="http://schemas.microsoft.com/office/powerpoint/2010/main" val="29206091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iterate type="lt">
                                    <p:tmPct val="0"/>
                                  </p:iterate>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iterate type="lt">
                                    <p:tmPct val="0"/>
                                  </p:iterate>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iterate type="lt">
                                    <p:tmPct val="0"/>
                                  </p:iterate>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iterate type="lt">
                                    <p:tmPct val="0"/>
                                  </p:iterate>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iterate type="lt">
                                    <p:tmPct val="0"/>
                                  </p:iterate>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iterate type="lt">
                                    <p:tmPct val="0"/>
                                  </p:iterate>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1000" fill="hold"/>
                                        <p:tgtEl>
                                          <p:spTgt spid="15"/>
                                        </p:tgtEl>
                                        <p:attrNameLst>
                                          <p:attrName>ppt_w</p:attrName>
                                        </p:attrNameLst>
                                      </p:cBhvr>
                                      <p:tavLst>
                                        <p:tav tm="0">
                                          <p:val>
                                            <p:fltVal val="0"/>
                                          </p:val>
                                        </p:tav>
                                        <p:tav tm="100000">
                                          <p:val>
                                            <p:strVal val="#ppt_w"/>
                                          </p:val>
                                        </p:tav>
                                      </p:tavLst>
                                    </p:anim>
                                    <p:anim calcmode="lin" valueType="num">
                                      <p:cBhvr>
                                        <p:cTn id="45" dur="1000" fill="hold"/>
                                        <p:tgtEl>
                                          <p:spTgt spid="15"/>
                                        </p:tgtEl>
                                        <p:attrNameLst>
                                          <p:attrName>ppt_h</p:attrName>
                                        </p:attrNameLst>
                                      </p:cBhvr>
                                      <p:tavLst>
                                        <p:tav tm="0">
                                          <p:val>
                                            <p:fltVal val="0"/>
                                          </p:val>
                                        </p:tav>
                                        <p:tav tm="100000">
                                          <p:val>
                                            <p:strVal val="#ppt_h"/>
                                          </p:val>
                                        </p:tav>
                                      </p:tavLst>
                                    </p:anim>
                                    <p:anim calcmode="lin" valueType="num">
                                      <p:cBhvr>
                                        <p:cTn id="46" dur="1000" fill="hold"/>
                                        <p:tgtEl>
                                          <p:spTgt spid="15"/>
                                        </p:tgtEl>
                                        <p:attrNameLst>
                                          <p:attrName>style.rotation</p:attrName>
                                        </p:attrNameLst>
                                      </p:cBhvr>
                                      <p:tavLst>
                                        <p:tav tm="0">
                                          <p:val>
                                            <p:fltVal val="90"/>
                                          </p:val>
                                        </p:tav>
                                        <p:tav tm="100000">
                                          <p:val>
                                            <p:fltVal val="0"/>
                                          </p:val>
                                        </p:tav>
                                      </p:tavLst>
                                    </p:anim>
                                    <p:animEffect transition="in" filter="fade">
                                      <p:cBhvr>
                                        <p:cTn id="4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p:bldP spid="22" grpId="0"/>
      <p:bldP spid="23" grpId="0"/>
      <p:bldP spid="25" grpId="0"/>
      <p:bldP spid="26"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 5"/>
          <p:cNvGrpSpPr/>
          <p:nvPr/>
        </p:nvGrpSpPr>
        <p:grpSpPr>
          <a:xfrm>
            <a:off x="6400801" y="751436"/>
            <a:ext cx="2873454" cy="615552"/>
            <a:chOff x="6856965" y="674353"/>
            <a:chExt cx="2299823" cy="615552"/>
          </a:xfrm>
        </p:grpSpPr>
        <p:sp>
          <p:nvSpPr>
            <p:cNvPr id="7" name="Metin kutusu 6"/>
            <p:cNvSpPr txBox="1"/>
            <p:nvPr/>
          </p:nvSpPr>
          <p:spPr>
            <a:xfrm>
              <a:off x="6856965" y="674353"/>
              <a:ext cx="2091333" cy="461665"/>
            </a:xfrm>
            <a:prstGeom prst="rect">
              <a:avLst/>
            </a:prstGeom>
            <a:noFill/>
          </p:spPr>
          <p:txBody>
            <a:bodyPr wrap="square" rtlCol="0">
              <a:spAutoFit/>
            </a:bodyPr>
            <a:lstStyle/>
            <a:p>
              <a:r>
                <a:rPr lang="tr-TR" sz="2400" b="1" dirty="0">
                  <a:solidFill>
                    <a:schemeClr val="accent2">
                      <a:lumMod val="50000"/>
                    </a:schemeClr>
                  </a:solidFill>
                  <a:latin typeface="Trebuchet MS" pitchFamily="34" charset="0"/>
                </a:rPr>
                <a:t>AIR DISPERSION</a:t>
              </a:r>
            </a:p>
          </p:txBody>
        </p:sp>
        <p:sp>
          <p:nvSpPr>
            <p:cNvPr id="8" name="Dikdörtgen 7"/>
            <p:cNvSpPr/>
            <p:nvPr/>
          </p:nvSpPr>
          <p:spPr>
            <a:xfrm>
              <a:off x="7881004" y="982128"/>
              <a:ext cx="1275784" cy="307777"/>
            </a:xfrm>
            <a:prstGeom prst="rect">
              <a:avLst/>
            </a:prstGeom>
          </p:spPr>
          <p:txBody>
            <a:bodyPr wrap="square">
              <a:spAutoFit/>
            </a:bodyPr>
            <a:lstStyle/>
            <a:p>
              <a:r>
                <a:rPr lang="tr-TR" sz="1400" dirty="0">
                  <a:solidFill>
                    <a:schemeClr val="bg1">
                      <a:lumMod val="50000"/>
                    </a:schemeClr>
                  </a:solidFill>
                  <a:latin typeface="Trebuchet MS" pitchFamily="34" charset="0"/>
                </a:rPr>
                <a:t>HOMOGENITY</a:t>
              </a:r>
            </a:p>
          </p:txBody>
        </p:sp>
      </p:grpSp>
      <p:sp>
        <p:nvSpPr>
          <p:cNvPr id="16" name="Dikdörtgen 15"/>
          <p:cNvSpPr/>
          <p:nvPr/>
        </p:nvSpPr>
        <p:spPr>
          <a:xfrm>
            <a:off x="197124" y="2419350"/>
            <a:ext cx="3231876" cy="1323439"/>
          </a:xfrm>
          <a:prstGeom prst="rect">
            <a:avLst/>
          </a:prstGeom>
        </p:spPr>
        <p:txBody>
          <a:bodyPr wrap="square">
            <a:spAutoFit/>
          </a:bodyPr>
          <a:lstStyle/>
          <a:p>
            <a:r>
              <a:rPr lang="da-DK" sz="2000" dirty="0">
                <a:solidFill>
                  <a:schemeClr val="tx1">
                    <a:lumMod val="75000"/>
                    <a:lumOff val="25000"/>
                  </a:schemeClr>
                </a:solidFill>
                <a:latin typeface="Trebuchet MS" pitchFamily="34" charset="0"/>
              </a:rPr>
              <a:t>D</a:t>
            </a:r>
            <a:r>
              <a:rPr lang="tr-TR" sz="2000" dirty="0">
                <a:solidFill>
                  <a:schemeClr val="tx1">
                    <a:lumMod val="75000"/>
                    <a:lumOff val="25000"/>
                  </a:schemeClr>
                </a:solidFill>
                <a:latin typeface="Trebuchet MS" pitchFamily="34" charset="0"/>
              </a:rPr>
              <a:t>ead Zones Are </a:t>
            </a:r>
            <a:r>
              <a:rPr lang="en-ZA" sz="2000" dirty="0">
                <a:solidFill>
                  <a:schemeClr val="tx1">
                    <a:lumMod val="75000"/>
                    <a:lumOff val="25000"/>
                  </a:schemeClr>
                </a:solidFill>
                <a:latin typeface="Trebuchet MS" pitchFamily="34" charset="0"/>
              </a:rPr>
              <a:t>Eliminated</a:t>
            </a:r>
            <a:r>
              <a:rPr lang="da-DK" sz="2000" dirty="0">
                <a:solidFill>
                  <a:schemeClr val="tx1">
                    <a:lumMod val="75000"/>
                    <a:lumOff val="25000"/>
                  </a:schemeClr>
                </a:solidFill>
                <a:latin typeface="Trebuchet MS" pitchFamily="34" charset="0"/>
              </a:rPr>
              <a:t> by using an Air Dispersion System, the entire system is a diffuser.</a:t>
            </a:r>
            <a:endParaRPr lang="tr-TR" sz="2000" dirty="0">
              <a:solidFill>
                <a:schemeClr val="tx1">
                  <a:lumMod val="75000"/>
                  <a:lumOff val="25000"/>
                </a:schemeClr>
              </a:solidFill>
              <a:latin typeface="Trebuchet MS" pitchFamily="34" charset="0"/>
            </a:endParaRPr>
          </a:p>
        </p:txBody>
      </p:sp>
      <p:pic>
        <p:nvPicPr>
          <p:cNvPr id="9" name="Picture 2" descr="O:\2009\03 fabricair Sales Catalogue 2009-01, Rev 81\US\Presentation\Sales Catalogue, graphic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0" y="1803921"/>
            <a:ext cx="2422898" cy="299246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0" name="Metin kutusu 9"/>
          <p:cNvSpPr txBox="1"/>
          <p:nvPr/>
        </p:nvSpPr>
        <p:spPr>
          <a:xfrm>
            <a:off x="5943600" y="1935987"/>
            <a:ext cx="2957936" cy="1323439"/>
          </a:xfrm>
          <a:prstGeom prst="rect">
            <a:avLst/>
          </a:prstGeom>
          <a:noFill/>
        </p:spPr>
        <p:txBody>
          <a:bodyPr wrap="square" rtlCol="0">
            <a:spAutoFit/>
          </a:bodyPr>
          <a:lstStyle/>
          <a:p>
            <a:r>
              <a:rPr lang="en-US" sz="2000" dirty="0">
                <a:solidFill>
                  <a:schemeClr val="tx1">
                    <a:lumMod val="75000"/>
                    <a:lumOff val="25000"/>
                  </a:schemeClr>
                </a:solidFill>
                <a:latin typeface="Trebuchet MS" pitchFamily="34" charset="0"/>
              </a:rPr>
              <a:t>The air is evenly distributed throughout the length of the fabric system.</a:t>
            </a:r>
          </a:p>
        </p:txBody>
      </p:sp>
      <p:sp>
        <p:nvSpPr>
          <p:cNvPr id="3" name="Dikdörtgen 2"/>
          <p:cNvSpPr/>
          <p:nvPr/>
        </p:nvSpPr>
        <p:spPr>
          <a:xfrm>
            <a:off x="5968409" y="3551802"/>
            <a:ext cx="2933127" cy="1015663"/>
          </a:xfrm>
          <a:prstGeom prst="rect">
            <a:avLst/>
          </a:prstGeom>
        </p:spPr>
        <p:txBody>
          <a:bodyPr wrap="square">
            <a:spAutoFit/>
          </a:bodyPr>
          <a:lstStyle/>
          <a:p>
            <a:r>
              <a:rPr lang="en-ZA" sz="2000" dirty="0">
                <a:solidFill>
                  <a:schemeClr val="tx1">
                    <a:lumMod val="75000"/>
                    <a:lumOff val="25000"/>
                  </a:schemeClr>
                </a:solidFill>
                <a:latin typeface="Trebuchet MS" pitchFamily="34" charset="0"/>
              </a:rPr>
              <a:t>C</a:t>
            </a:r>
            <a:r>
              <a:rPr lang="tr-TR" sz="2000" dirty="0">
                <a:solidFill>
                  <a:schemeClr val="tx1">
                    <a:lumMod val="75000"/>
                    <a:lumOff val="25000"/>
                  </a:schemeClr>
                </a:solidFill>
                <a:latin typeface="Trebuchet MS" pitchFamily="34" charset="0"/>
              </a:rPr>
              <a:t>onventional duct</a:t>
            </a:r>
            <a:r>
              <a:rPr lang="en-ZA" sz="2000" dirty="0">
                <a:solidFill>
                  <a:schemeClr val="tx1">
                    <a:lumMod val="75000"/>
                    <a:lumOff val="25000"/>
                  </a:schemeClr>
                </a:solidFill>
                <a:latin typeface="Trebuchet MS" pitchFamily="34" charset="0"/>
              </a:rPr>
              <a:t>s</a:t>
            </a:r>
            <a:r>
              <a:rPr lang="tr-TR" sz="2000" dirty="0">
                <a:solidFill>
                  <a:schemeClr val="tx1">
                    <a:lumMod val="75000"/>
                    <a:lumOff val="25000"/>
                  </a:schemeClr>
                </a:solidFill>
                <a:latin typeface="Trebuchet MS" pitchFamily="34" charset="0"/>
              </a:rPr>
              <a:t> distribute air at certain points</a:t>
            </a:r>
            <a:r>
              <a:rPr lang="en-ZA" sz="2000" dirty="0">
                <a:solidFill>
                  <a:schemeClr val="tx1">
                    <a:lumMod val="75000"/>
                    <a:lumOff val="25000"/>
                  </a:schemeClr>
                </a:solidFill>
                <a:latin typeface="Trebuchet MS" pitchFamily="34" charset="0"/>
              </a:rPr>
              <a:t> i.e. via diffusers.</a:t>
            </a:r>
            <a:endParaRPr lang="tr-TR" sz="2000" dirty="0">
              <a:solidFill>
                <a:schemeClr val="tx1">
                  <a:lumMod val="75000"/>
                  <a:lumOff val="25000"/>
                </a:schemeClr>
              </a:solidFill>
              <a:latin typeface="Trebuchet MS" pitchFamily="34" charset="0"/>
            </a:endParaRPr>
          </a:p>
        </p:txBody>
      </p:sp>
      <p:grpSp>
        <p:nvGrpSpPr>
          <p:cNvPr id="24" name="Grup 14">
            <a:extLst>
              <a:ext uri="{FF2B5EF4-FFF2-40B4-BE49-F238E27FC236}">
                <a16:creationId xmlns:a16="http://schemas.microsoft.com/office/drawing/2014/main" id="{C4356F45-077B-4EC0-97CF-DD5169017591}"/>
              </a:ext>
            </a:extLst>
          </p:cNvPr>
          <p:cNvGrpSpPr/>
          <p:nvPr/>
        </p:nvGrpSpPr>
        <p:grpSpPr>
          <a:xfrm>
            <a:off x="1" y="0"/>
            <a:ext cx="9144000" cy="1481456"/>
            <a:chOff x="1" y="0"/>
            <a:chExt cx="9144000" cy="1481456"/>
          </a:xfrm>
        </p:grpSpPr>
        <p:pic>
          <p:nvPicPr>
            <p:cNvPr id="25" name="Resim 17">
              <a:extLst>
                <a:ext uri="{FF2B5EF4-FFF2-40B4-BE49-F238E27FC236}">
                  <a16:creationId xmlns:a16="http://schemas.microsoft.com/office/drawing/2014/main" id="{C1A0C704-A476-4D90-AAC7-2994C805D1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1481456"/>
            </a:xfrm>
            <a:prstGeom prst="rect">
              <a:avLst/>
            </a:prstGeom>
          </p:spPr>
        </p:pic>
        <p:grpSp>
          <p:nvGrpSpPr>
            <p:cNvPr id="26" name="Grup 18">
              <a:extLst>
                <a:ext uri="{FF2B5EF4-FFF2-40B4-BE49-F238E27FC236}">
                  <a16:creationId xmlns:a16="http://schemas.microsoft.com/office/drawing/2014/main" id="{E7F15DE7-9076-4DFC-BF32-8FBA9F00AD52}"/>
                </a:ext>
              </a:extLst>
            </p:cNvPr>
            <p:cNvGrpSpPr/>
            <p:nvPr/>
          </p:nvGrpSpPr>
          <p:grpSpPr>
            <a:xfrm>
              <a:off x="381000" y="100588"/>
              <a:ext cx="4114800" cy="646331"/>
              <a:chOff x="381000" y="100588"/>
              <a:chExt cx="4114800" cy="646331"/>
            </a:xfrm>
          </p:grpSpPr>
          <p:sp>
            <p:nvSpPr>
              <p:cNvPr id="27" name="Metin kutusu 19">
                <a:extLst>
                  <a:ext uri="{FF2B5EF4-FFF2-40B4-BE49-F238E27FC236}">
                    <a16:creationId xmlns:a16="http://schemas.microsoft.com/office/drawing/2014/main" id="{D9ACFDF1-79B1-4E8A-B798-89A7758F2CEF}"/>
                  </a:ext>
                </a:extLst>
              </p:cNvPr>
              <p:cNvSpPr txBox="1"/>
              <p:nvPr/>
            </p:nvSpPr>
            <p:spPr>
              <a:xfrm>
                <a:off x="381000" y="100588"/>
                <a:ext cx="4114800" cy="646331"/>
              </a:xfrm>
              <a:prstGeom prst="rect">
                <a:avLst/>
              </a:prstGeom>
              <a:noFill/>
            </p:spPr>
            <p:txBody>
              <a:bodyPr wrap="square" rtlCol="0">
                <a:spAutoFit/>
              </a:bodyPr>
              <a:lstStyle/>
              <a:p>
                <a:r>
                  <a:rPr lang="da-DK" sz="3600" dirty="0" err="1">
                    <a:solidFill>
                      <a:schemeClr val="bg1"/>
                    </a:solidFill>
                    <a:latin typeface="Trebuchet MS" pitchFamily="34" charset="0"/>
                  </a:rPr>
                  <a:t>Why</a:t>
                </a:r>
                <a:r>
                  <a:rPr lang="da-DK" sz="3600" dirty="0">
                    <a:solidFill>
                      <a:schemeClr val="bg1"/>
                    </a:solidFill>
                    <a:latin typeface="Trebuchet MS" pitchFamily="34" charset="0"/>
                  </a:rPr>
                  <a:t> </a:t>
                </a:r>
                <a:r>
                  <a:rPr lang="da-DK" sz="3600" dirty="0" err="1">
                    <a:solidFill>
                      <a:schemeClr val="bg1"/>
                    </a:solidFill>
                    <a:latin typeface="Trebuchet MS" pitchFamily="34" charset="0"/>
                  </a:rPr>
                  <a:t>Fabric</a:t>
                </a:r>
                <a:r>
                  <a:rPr lang="da-DK" sz="3600" dirty="0">
                    <a:solidFill>
                      <a:schemeClr val="bg1"/>
                    </a:solidFill>
                    <a:latin typeface="Trebuchet MS" pitchFamily="34" charset="0"/>
                  </a:rPr>
                  <a:t> </a:t>
                </a:r>
                <a:r>
                  <a:rPr lang="da-DK" sz="3600" dirty="0" err="1">
                    <a:solidFill>
                      <a:schemeClr val="bg1"/>
                    </a:solidFill>
                    <a:latin typeface="Trebuchet MS" pitchFamily="34" charset="0"/>
                  </a:rPr>
                  <a:t>Duct</a:t>
                </a:r>
                <a:r>
                  <a:rPr lang="da-DK" sz="3600" dirty="0">
                    <a:solidFill>
                      <a:schemeClr val="bg1"/>
                    </a:solidFill>
                    <a:latin typeface="Trebuchet MS" pitchFamily="34" charset="0"/>
                  </a:rPr>
                  <a:t>? </a:t>
                </a:r>
                <a:endParaRPr lang="tr-TR" sz="1600" dirty="0">
                  <a:solidFill>
                    <a:schemeClr val="bg1"/>
                  </a:solidFill>
                  <a:latin typeface="Trebuchet MS" pitchFamily="34" charset="0"/>
                </a:endParaRPr>
              </a:p>
            </p:txBody>
          </p:sp>
          <p:sp>
            <p:nvSpPr>
              <p:cNvPr id="28" name="Dikdörtgen 20">
                <a:extLst>
                  <a:ext uri="{FF2B5EF4-FFF2-40B4-BE49-F238E27FC236}">
                    <a16:creationId xmlns:a16="http://schemas.microsoft.com/office/drawing/2014/main" id="{1D7317FF-F70F-460C-B325-FAE00338EBA3}"/>
                  </a:ext>
                </a:extLst>
              </p:cNvPr>
              <p:cNvSpPr/>
              <p:nvPr/>
            </p:nvSpPr>
            <p:spPr>
              <a:xfrm>
                <a:off x="2263512" y="127024"/>
                <a:ext cx="184731" cy="369332"/>
              </a:xfrm>
              <a:prstGeom prst="rect">
                <a:avLst/>
              </a:prstGeom>
            </p:spPr>
            <p:txBody>
              <a:bodyPr wrap="none">
                <a:spAutoFit/>
              </a:bodyPr>
              <a:lstStyle/>
              <a:p>
                <a:endParaRPr lang="da-DK" dirty="0">
                  <a:solidFill>
                    <a:schemeClr val="bg1"/>
                  </a:solidFill>
                  <a:latin typeface="Trebuchet MS" pitchFamily="34" charset="0"/>
                </a:endParaRPr>
              </a:p>
            </p:txBody>
          </p:sp>
        </p:grpSp>
      </p:grpSp>
      <p:sp>
        <p:nvSpPr>
          <p:cNvPr id="23" name="Metin kutusu 8">
            <a:extLst>
              <a:ext uri="{FF2B5EF4-FFF2-40B4-BE49-F238E27FC236}">
                <a16:creationId xmlns:a16="http://schemas.microsoft.com/office/drawing/2014/main" id="{C88CA56E-E13E-4999-BE75-1C0BEEB7EED0}"/>
              </a:ext>
            </a:extLst>
          </p:cNvPr>
          <p:cNvSpPr txBox="1"/>
          <p:nvPr/>
        </p:nvSpPr>
        <p:spPr>
          <a:xfrm>
            <a:off x="4343400" y="1220048"/>
            <a:ext cx="5029201" cy="461665"/>
          </a:xfrm>
          <a:prstGeom prst="rect">
            <a:avLst/>
          </a:prstGeom>
          <a:noFill/>
        </p:spPr>
        <p:txBody>
          <a:bodyPr wrap="square" rtlCol="0">
            <a:spAutoFit/>
          </a:bodyPr>
          <a:lstStyle/>
          <a:p>
            <a:r>
              <a:rPr lang="da-DK" sz="2400" b="1" dirty="0">
                <a:solidFill>
                  <a:schemeClr val="tx1">
                    <a:lumMod val="75000"/>
                    <a:lumOff val="25000"/>
                  </a:schemeClr>
                </a:solidFill>
                <a:latin typeface="Trebuchet MS" pitchFamily="34" charset="0"/>
              </a:rPr>
              <a:t>AIR DISPERSION HOMOGENITY </a:t>
            </a:r>
            <a:endParaRPr lang="tr-TR" sz="2400" b="1" dirty="0">
              <a:solidFill>
                <a:schemeClr val="tx1">
                  <a:lumMod val="75000"/>
                  <a:lumOff val="25000"/>
                </a:schemeClr>
              </a:solidFill>
              <a:latin typeface="Trebuchet MS" pitchFamily="34" charset="0"/>
            </a:endParaRPr>
          </a:p>
        </p:txBody>
      </p:sp>
    </p:spTree>
    <p:extLst>
      <p:ext uri="{BB962C8B-B14F-4D97-AF65-F5344CB8AC3E}">
        <p14:creationId xmlns:p14="http://schemas.microsoft.com/office/powerpoint/2010/main" val="33529842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 9"/>
          <p:cNvGrpSpPr/>
          <p:nvPr/>
        </p:nvGrpSpPr>
        <p:grpSpPr>
          <a:xfrm>
            <a:off x="0" y="0"/>
            <a:ext cx="9144001" cy="1592013"/>
            <a:chOff x="0" y="0"/>
            <a:chExt cx="9144001" cy="1592013"/>
          </a:xfrm>
        </p:grpSpPr>
        <p:pic>
          <p:nvPicPr>
            <p:cNvPr id="11" name="Resim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1" cy="1592013"/>
            </a:xfrm>
            <a:prstGeom prst="rect">
              <a:avLst/>
            </a:prstGeom>
          </p:spPr>
        </p:pic>
        <p:sp>
          <p:nvSpPr>
            <p:cNvPr id="12" name="Metin kutusu 11"/>
            <p:cNvSpPr txBox="1"/>
            <p:nvPr/>
          </p:nvSpPr>
          <p:spPr>
            <a:xfrm>
              <a:off x="445565" y="149675"/>
              <a:ext cx="2971800" cy="646331"/>
            </a:xfrm>
            <a:prstGeom prst="rect">
              <a:avLst/>
            </a:prstGeom>
            <a:noFill/>
          </p:spPr>
          <p:txBody>
            <a:bodyPr wrap="square" rtlCol="0">
              <a:spAutoFit/>
            </a:bodyPr>
            <a:lstStyle/>
            <a:p>
              <a:r>
                <a:rPr lang="tr-TR" sz="3600" dirty="0" err="1">
                  <a:solidFill>
                    <a:schemeClr val="bg1"/>
                  </a:solidFill>
                  <a:latin typeface="Trebuchet MS" pitchFamily="34" charset="0"/>
                </a:rPr>
                <a:t>Why</a:t>
              </a:r>
              <a:r>
                <a:rPr lang="tr-TR" dirty="0">
                  <a:solidFill>
                    <a:schemeClr val="bg1"/>
                  </a:solidFill>
                  <a:latin typeface="Trebuchet MS" pitchFamily="34" charset="0"/>
                </a:rPr>
                <a:t> </a:t>
              </a:r>
              <a:r>
                <a:rPr lang="tr-TR" sz="1600" dirty="0" err="1">
                  <a:solidFill>
                    <a:schemeClr val="bg1"/>
                  </a:solidFill>
                  <a:latin typeface="Trebuchet MS" pitchFamily="34" charset="0"/>
                </a:rPr>
                <a:t>Fabric</a:t>
              </a:r>
              <a:r>
                <a:rPr lang="tr-TR" sz="1600" dirty="0">
                  <a:solidFill>
                    <a:schemeClr val="bg1"/>
                  </a:solidFill>
                  <a:latin typeface="Trebuchet MS" pitchFamily="34" charset="0"/>
                </a:rPr>
                <a:t> </a:t>
              </a:r>
              <a:r>
                <a:rPr lang="tr-TR" sz="1600" dirty="0" err="1">
                  <a:solidFill>
                    <a:schemeClr val="bg1"/>
                  </a:solidFill>
                  <a:latin typeface="Trebuchet MS" pitchFamily="34" charset="0"/>
                </a:rPr>
                <a:t>Duct</a:t>
              </a:r>
              <a:r>
                <a:rPr lang="tr-TR" sz="1600" dirty="0">
                  <a:solidFill>
                    <a:schemeClr val="bg1"/>
                  </a:solidFill>
                  <a:latin typeface="Trebuchet MS" pitchFamily="34" charset="0"/>
                </a:rPr>
                <a:t>?</a:t>
              </a:r>
            </a:p>
          </p:txBody>
        </p:sp>
      </p:grpSp>
      <p:grpSp>
        <p:nvGrpSpPr>
          <p:cNvPr id="6" name="Grup 5"/>
          <p:cNvGrpSpPr/>
          <p:nvPr/>
        </p:nvGrpSpPr>
        <p:grpSpPr>
          <a:xfrm>
            <a:off x="7467602" y="751437"/>
            <a:ext cx="1716591" cy="615553"/>
            <a:chOff x="7606555" y="674353"/>
            <a:chExt cx="1373906" cy="615553"/>
          </a:xfrm>
        </p:grpSpPr>
        <p:sp>
          <p:nvSpPr>
            <p:cNvPr id="7" name="Metin kutusu 6"/>
            <p:cNvSpPr txBox="1"/>
            <p:nvPr/>
          </p:nvSpPr>
          <p:spPr>
            <a:xfrm>
              <a:off x="7606555" y="674353"/>
              <a:ext cx="1341743" cy="461665"/>
            </a:xfrm>
            <a:prstGeom prst="rect">
              <a:avLst/>
            </a:prstGeom>
            <a:noFill/>
          </p:spPr>
          <p:txBody>
            <a:bodyPr wrap="square" rtlCol="0">
              <a:spAutoFit/>
            </a:bodyPr>
            <a:lstStyle/>
            <a:p>
              <a:r>
                <a:rPr lang="tr-TR" sz="2400" b="1" dirty="0">
                  <a:solidFill>
                    <a:schemeClr val="accent2">
                      <a:lumMod val="50000"/>
                    </a:schemeClr>
                  </a:solidFill>
                  <a:latin typeface="Trebuchet MS" pitchFamily="34" charset="0"/>
                </a:rPr>
                <a:t>SILENT</a:t>
              </a:r>
            </a:p>
          </p:txBody>
        </p:sp>
        <p:sp>
          <p:nvSpPr>
            <p:cNvPr id="8" name="Dikdörtgen 7"/>
            <p:cNvSpPr/>
            <p:nvPr/>
          </p:nvSpPr>
          <p:spPr>
            <a:xfrm>
              <a:off x="8040109" y="982129"/>
              <a:ext cx="940352" cy="307777"/>
            </a:xfrm>
            <a:prstGeom prst="rect">
              <a:avLst/>
            </a:prstGeom>
          </p:spPr>
          <p:txBody>
            <a:bodyPr wrap="square">
              <a:spAutoFit/>
            </a:bodyPr>
            <a:lstStyle/>
            <a:p>
              <a:r>
                <a:rPr lang="tr-TR" sz="1400" dirty="0">
                  <a:solidFill>
                    <a:schemeClr val="bg1">
                      <a:lumMod val="50000"/>
                    </a:schemeClr>
                  </a:solidFill>
                  <a:latin typeface="Trebuchet MS" pitchFamily="34" charset="0"/>
                </a:rPr>
                <a:t>WORKING</a:t>
              </a:r>
            </a:p>
          </p:txBody>
        </p:sp>
      </p:grpSp>
      <p:sp>
        <p:nvSpPr>
          <p:cNvPr id="16" name="Dikdörtgen 15"/>
          <p:cNvSpPr/>
          <p:nvPr/>
        </p:nvSpPr>
        <p:spPr>
          <a:xfrm>
            <a:off x="1295400" y="1849647"/>
            <a:ext cx="5105400" cy="400110"/>
          </a:xfrm>
          <a:prstGeom prst="rect">
            <a:avLst/>
          </a:prstGeom>
        </p:spPr>
        <p:txBody>
          <a:bodyPr wrap="square">
            <a:spAutoFit/>
          </a:bodyPr>
          <a:lstStyle/>
          <a:p>
            <a:r>
              <a:rPr lang="tr-TR" sz="2000" dirty="0" err="1">
                <a:solidFill>
                  <a:schemeClr val="tx1">
                    <a:lumMod val="75000"/>
                    <a:lumOff val="25000"/>
                  </a:schemeClr>
                </a:solidFill>
                <a:latin typeface="Trebuchet MS" pitchFamily="34" charset="0"/>
              </a:rPr>
              <a:t>Reduced</a:t>
            </a:r>
            <a:r>
              <a:rPr lang="tr-TR" sz="2000" dirty="0">
                <a:solidFill>
                  <a:schemeClr val="tx1">
                    <a:lumMod val="75000"/>
                    <a:lumOff val="25000"/>
                  </a:schemeClr>
                </a:solidFill>
                <a:latin typeface="Trebuchet MS" pitchFamily="34" charset="0"/>
              </a:rPr>
              <a:t> </a:t>
            </a:r>
            <a:r>
              <a:rPr lang="tr-TR" sz="2000" dirty="0" err="1">
                <a:solidFill>
                  <a:schemeClr val="tx1">
                    <a:lumMod val="75000"/>
                    <a:lumOff val="25000"/>
                  </a:schemeClr>
                </a:solidFill>
                <a:latin typeface="Trebuchet MS" pitchFamily="34" charset="0"/>
              </a:rPr>
              <a:t>noise</a:t>
            </a:r>
            <a:r>
              <a:rPr lang="tr-TR" sz="2000" dirty="0">
                <a:solidFill>
                  <a:schemeClr val="tx1">
                    <a:lumMod val="75000"/>
                    <a:lumOff val="25000"/>
                  </a:schemeClr>
                </a:solidFill>
                <a:latin typeface="Trebuchet MS" pitchFamily="34" charset="0"/>
              </a:rPr>
              <a:t> </a:t>
            </a:r>
            <a:r>
              <a:rPr lang="tr-TR" sz="2000" dirty="0" err="1">
                <a:solidFill>
                  <a:schemeClr val="tx1">
                    <a:lumMod val="75000"/>
                    <a:lumOff val="25000"/>
                  </a:schemeClr>
                </a:solidFill>
                <a:latin typeface="Trebuchet MS" pitchFamily="34" charset="0"/>
              </a:rPr>
              <a:t>level</a:t>
            </a:r>
            <a:endParaRPr lang="tr-TR" sz="2000" dirty="0">
              <a:solidFill>
                <a:schemeClr val="tx1">
                  <a:lumMod val="75000"/>
                  <a:lumOff val="25000"/>
                </a:schemeClr>
              </a:solidFill>
              <a:latin typeface="Trebuchet MS"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8275" y="2249757"/>
            <a:ext cx="2409825" cy="228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kdörtgen 1"/>
          <p:cNvSpPr/>
          <p:nvPr/>
        </p:nvSpPr>
        <p:spPr>
          <a:xfrm>
            <a:off x="4191000" y="2957930"/>
            <a:ext cx="2653144" cy="707886"/>
          </a:xfrm>
          <a:prstGeom prst="rect">
            <a:avLst/>
          </a:prstGeom>
        </p:spPr>
        <p:txBody>
          <a:bodyPr wrap="square">
            <a:spAutoFit/>
          </a:bodyPr>
          <a:lstStyle/>
          <a:p>
            <a:r>
              <a:rPr lang="tr-TR" sz="2000" dirty="0">
                <a:solidFill>
                  <a:schemeClr val="tx1">
                    <a:lumMod val="75000"/>
                    <a:lumOff val="25000"/>
                  </a:schemeClr>
                </a:solidFill>
                <a:latin typeface="Trebuchet MS" pitchFamily="34" charset="0"/>
                <a:sym typeface="Monotype Sorts" pitchFamily="2" charset="2"/>
              </a:rPr>
              <a:t>Maximum </a:t>
            </a:r>
            <a:r>
              <a:rPr lang="tr-TR" sz="2000" dirty="0" err="1">
                <a:solidFill>
                  <a:schemeClr val="tx1">
                    <a:lumMod val="75000"/>
                    <a:lumOff val="25000"/>
                  </a:schemeClr>
                </a:solidFill>
                <a:latin typeface="Trebuchet MS" pitchFamily="34" charset="0"/>
                <a:sym typeface="Monotype Sorts" pitchFamily="2" charset="2"/>
              </a:rPr>
              <a:t>level</a:t>
            </a:r>
            <a:r>
              <a:rPr lang="tr-TR" sz="2000" dirty="0">
                <a:solidFill>
                  <a:schemeClr val="tx1">
                    <a:lumMod val="75000"/>
                    <a:lumOff val="25000"/>
                  </a:schemeClr>
                </a:solidFill>
                <a:latin typeface="Trebuchet MS" pitchFamily="34" charset="0"/>
                <a:sym typeface="Monotype Sorts" pitchFamily="2" charset="2"/>
              </a:rPr>
              <a:t> </a:t>
            </a:r>
            <a:r>
              <a:rPr lang="tr-TR" sz="2000" dirty="0" err="1">
                <a:solidFill>
                  <a:schemeClr val="tx1">
                    <a:lumMod val="75000"/>
                    <a:lumOff val="25000"/>
                  </a:schemeClr>
                </a:solidFill>
                <a:latin typeface="Trebuchet MS" pitchFamily="34" charset="0"/>
                <a:sym typeface="Monotype Sorts" pitchFamily="2" charset="2"/>
              </a:rPr>
              <a:t>for</a:t>
            </a:r>
            <a:r>
              <a:rPr lang="tr-TR" sz="2000" dirty="0">
                <a:solidFill>
                  <a:schemeClr val="tx1">
                    <a:lumMod val="75000"/>
                    <a:lumOff val="25000"/>
                  </a:schemeClr>
                </a:solidFill>
                <a:latin typeface="Trebuchet MS" pitchFamily="34" charset="0"/>
                <a:sym typeface="Monotype Sorts" pitchFamily="2" charset="2"/>
              </a:rPr>
              <a:t> TV </a:t>
            </a:r>
            <a:r>
              <a:rPr lang="tr-TR" sz="2000" dirty="0" err="1">
                <a:solidFill>
                  <a:schemeClr val="tx1">
                    <a:lumMod val="75000"/>
                    <a:lumOff val="25000"/>
                  </a:schemeClr>
                </a:solidFill>
                <a:latin typeface="Trebuchet MS" pitchFamily="34" charset="0"/>
                <a:sym typeface="Monotype Sorts" pitchFamily="2" charset="2"/>
              </a:rPr>
              <a:t>Studios</a:t>
            </a:r>
            <a:r>
              <a:rPr lang="tr-TR" sz="2000" dirty="0">
                <a:solidFill>
                  <a:schemeClr val="tx1">
                    <a:lumMod val="75000"/>
                    <a:lumOff val="25000"/>
                  </a:schemeClr>
                </a:solidFill>
                <a:latin typeface="Trebuchet MS" pitchFamily="34" charset="0"/>
                <a:sym typeface="Monotype Sorts" pitchFamily="2" charset="2"/>
              </a:rPr>
              <a:t>;</a:t>
            </a:r>
            <a:r>
              <a:rPr lang="da-DK" sz="2000" dirty="0">
                <a:solidFill>
                  <a:schemeClr val="tx1">
                    <a:lumMod val="75000"/>
                    <a:lumOff val="25000"/>
                  </a:schemeClr>
                </a:solidFill>
                <a:latin typeface="Trebuchet MS" pitchFamily="34" charset="0"/>
                <a:sym typeface="Monotype Sorts" pitchFamily="2" charset="2"/>
              </a:rPr>
              <a:t> </a:t>
            </a:r>
            <a:r>
              <a:rPr lang="en-GB" sz="2000" dirty="0">
                <a:solidFill>
                  <a:schemeClr val="tx1">
                    <a:lumMod val="75000"/>
                    <a:lumOff val="25000"/>
                  </a:schemeClr>
                </a:solidFill>
                <a:latin typeface="Trebuchet MS" pitchFamily="34" charset="0"/>
                <a:sym typeface="Monotype Sorts" pitchFamily="2" charset="2"/>
              </a:rPr>
              <a:t>2</a:t>
            </a:r>
            <a:r>
              <a:rPr lang="tr-TR" sz="2000" dirty="0">
                <a:solidFill>
                  <a:schemeClr val="tx1">
                    <a:lumMod val="75000"/>
                    <a:lumOff val="25000"/>
                  </a:schemeClr>
                </a:solidFill>
                <a:latin typeface="Trebuchet MS" pitchFamily="34" charset="0"/>
                <a:sym typeface="Monotype Sorts" pitchFamily="2" charset="2"/>
              </a:rPr>
              <a:t>5</a:t>
            </a:r>
            <a:r>
              <a:rPr lang="en-GB" sz="2000" dirty="0">
                <a:solidFill>
                  <a:schemeClr val="tx1">
                    <a:lumMod val="75000"/>
                    <a:lumOff val="25000"/>
                  </a:schemeClr>
                </a:solidFill>
                <a:latin typeface="Trebuchet MS" pitchFamily="34" charset="0"/>
                <a:sym typeface="Monotype Sorts" pitchFamily="2" charset="2"/>
              </a:rPr>
              <a:t> dB(A)</a:t>
            </a:r>
            <a:endParaRPr lang="tr-TR" sz="2000" dirty="0">
              <a:solidFill>
                <a:schemeClr val="tx1">
                  <a:lumMod val="75000"/>
                  <a:lumOff val="25000"/>
                </a:schemeClr>
              </a:solidFill>
              <a:latin typeface="Trebuchet MS" pitchFamily="34" charset="0"/>
            </a:endParaRPr>
          </a:p>
        </p:txBody>
      </p:sp>
      <p:grpSp>
        <p:nvGrpSpPr>
          <p:cNvPr id="13" name="Grup 14">
            <a:extLst>
              <a:ext uri="{FF2B5EF4-FFF2-40B4-BE49-F238E27FC236}">
                <a16:creationId xmlns:a16="http://schemas.microsoft.com/office/drawing/2014/main" id="{2E7ABC10-3C62-41FA-B091-D51BB9FA9B42}"/>
              </a:ext>
            </a:extLst>
          </p:cNvPr>
          <p:cNvGrpSpPr/>
          <p:nvPr/>
        </p:nvGrpSpPr>
        <p:grpSpPr>
          <a:xfrm>
            <a:off x="1" y="0"/>
            <a:ext cx="9144000" cy="1481456"/>
            <a:chOff x="1" y="0"/>
            <a:chExt cx="9144000" cy="1481456"/>
          </a:xfrm>
        </p:grpSpPr>
        <p:pic>
          <p:nvPicPr>
            <p:cNvPr id="14" name="Resim 17">
              <a:extLst>
                <a:ext uri="{FF2B5EF4-FFF2-40B4-BE49-F238E27FC236}">
                  <a16:creationId xmlns:a16="http://schemas.microsoft.com/office/drawing/2014/main" id="{2141976C-3858-4231-B7DC-372752D937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144000" cy="1481456"/>
            </a:xfrm>
            <a:prstGeom prst="rect">
              <a:avLst/>
            </a:prstGeom>
          </p:spPr>
        </p:pic>
        <p:grpSp>
          <p:nvGrpSpPr>
            <p:cNvPr id="15" name="Grup 18">
              <a:extLst>
                <a:ext uri="{FF2B5EF4-FFF2-40B4-BE49-F238E27FC236}">
                  <a16:creationId xmlns:a16="http://schemas.microsoft.com/office/drawing/2014/main" id="{828FAA63-DA32-4DA3-92AC-426FF0FC6ABF}"/>
                </a:ext>
              </a:extLst>
            </p:cNvPr>
            <p:cNvGrpSpPr/>
            <p:nvPr/>
          </p:nvGrpSpPr>
          <p:grpSpPr>
            <a:xfrm>
              <a:off x="381000" y="100588"/>
              <a:ext cx="4114800" cy="646331"/>
              <a:chOff x="381000" y="100588"/>
              <a:chExt cx="4114800" cy="646331"/>
            </a:xfrm>
          </p:grpSpPr>
          <p:sp>
            <p:nvSpPr>
              <p:cNvPr id="17" name="Metin kutusu 19">
                <a:extLst>
                  <a:ext uri="{FF2B5EF4-FFF2-40B4-BE49-F238E27FC236}">
                    <a16:creationId xmlns:a16="http://schemas.microsoft.com/office/drawing/2014/main" id="{31890E7F-7F46-44FA-AC30-FDE2AB702529}"/>
                  </a:ext>
                </a:extLst>
              </p:cNvPr>
              <p:cNvSpPr txBox="1"/>
              <p:nvPr/>
            </p:nvSpPr>
            <p:spPr>
              <a:xfrm>
                <a:off x="381000" y="100588"/>
                <a:ext cx="4114800" cy="646331"/>
              </a:xfrm>
              <a:prstGeom prst="rect">
                <a:avLst/>
              </a:prstGeom>
              <a:noFill/>
            </p:spPr>
            <p:txBody>
              <a:bodyPr wrap="square" rtlCol="0">
                <a:spAutoFit/>
              </a:bodyPr>
              <a:lstStyle/>
              <a:p>
                <a:r>
                  <a:rPr lang="da-DK" sz="3600" dirty="0" err="1">
                    <a:solidFill>
                      <a:schemeClr val="bg1"/>
                    </a:solidFill>
                    <a:latin typeface="Trebuchet MS" pitchFamily="34" charset="0"/>
                  </a:rPr>
                  <a:t>Why</a:t>
                </a:r>
                <a:r>
                  <a:rPr lang="da-DK" sz="3600" dirty="0">
                    <a:solidFill>
                      <a:schemeClr val="bg1"/>
                    </a:solidFill>
                    <a:latin typeface="Trebuchet MS" pitchFamily="34" charset="0"/>
                  </a:rPr>
                  <a:t> </a:t>
                </a:r>
                <a:r>
                  <a:rPr lang="da-DK" sz="3600" dirty="0" err="1">
                    <a:solidFill>
                      <a:schemeClr val="bg1"/>
                    </a:solidFill>
                    <a:latin typeface="Trebuchet MS" pitchFamily="34" charset="0"/>
                  </a:rPr>
                  <a:t>Fabric</a:t>
                </a:r>
                <a:r>
                  <a:rPr lang="da-DK" sz="3600" dirty="0">
                    <a:solidFill>
                      <a:schemeClr val="bg1"/>
                    </a:solidFill>
                    <a:latin typeface="Trebuchet MS" pitchFamily="34" charset="0"/>
                  </a:rPr>
                  <a:t> </a:t>
                </a:r>
                <a:r>
                  <a:rPr lang="da-DK" sz="3600" dirty="0" err="1">
                    <a:solidFill>
                      <a:schemeClr val="bg1"/>
                    </a:solidFill>
                    <a:latin typeface="Trebuchet MS" pitchFamily="34" charset="0"/>
                  </a:rPr>
                  <a:t>Duct</a:t>
                </a:r>
                <a:r>
                  <a:rPr lang="da-DK" sz="3600" dirty="0">
                    <a:solidFill>
                      <a:schemeClr val="bg1"/>
                    </a:solidFill>
                    <a:latin typeface="Trebuchet MS" pitchFamily="34" charset="0"/>
                  </a:rPr>
                  <a:t>? </a:t>
                </a:r>
                <a:endParaRPr lang="tr-TR" sz="1600" dirty="0">
                  <a:solidFill>
                    <a:schemeClr val="bg1"/>
                  </a:solidFill>
                  <a:latin typeface="Trebuchet MS" pitchFamily="34" charset="0"/>
                </a:endParaRPr>
              </a:p>
            </p:txBody>
          </p:sp>
          <p:sp>
            <p:nvSpPr>
              <p:cNvPr id="18" name="Dikdörtgen 20">
                <a:extLst>
                  <a:ext uri="{FF2B5EF4-FFF2-40B4-BE49-F238E27FC236}">
                    <a16:creationId xmlns:a16="http://schemas.microsoft.com/office/drawing/2014/main" id="{C965FD17-D4E7-4568-A49B-F8DA7B75660E}"/>
                  </a:ext>
                </a:extLst>
              </p:cNvPr>
              <p:cNvSpPr/>
              <p:nvPr/>
            </p:nvSpPr>
            <p:spPr>
              <a:xfrm>
                <a:off x="2263512" y="127024"/>
                <a:ext cx="184731" cy="369332"/>
              </a:xfrm>
              <a:prstGeom prst="rect">
                <a:avLst/>
              </a:prstGeom>
            </p:spPr>
            <p:txBody>
              <a:bodyPr wrap="none">
                <a:spAutoFit/>
              </a:bodyPr>
              <a:lstStyle/>
              <a:p>
                <a:endParaRPr lang="da-DK" dirty="0">
                  <a:solidFill>
                    <a:schemeClr val="bg1"/>
                  </a:solidFill>
                  <a:latin typeface="Trebuchet MS" pitchFamily="34" charset="0"/>
                </a:endParaRPr>
              </a:p>
            </p:txBody>
          </p:sp>
        </p:grpSp>
      </p:grpSp>
      <p:sp>
        <p:nvSpPr>
          <p:cNvPr id="19" name="Metin kutusu 8">
            <a:extLst>
              <a:ext uri="{FF2B5EF4-FFF2-40B4-BE49-F238E27FC236}">
                <a16:creationId xmlns:a16="http://schemas.microsoft.com/office/drawing/2014/main" id="{9A7F39C0-D8E5-4141-9CB0-118B08F17BAF}"/>
              </a:ext>
            </a:extLst>
          </p:cNvPr>
          <p:cNvSpPr txBox="1"/>
          <p:nvPr/>
        </p:nvSpPr>
        <p:spPr>
          <a:xfrm>
            <a:off x="6322517" y="1028333"/>
            <a:ext cx="2209800" cy="461665"/>
          </a:xfrm>
          <a:prstGeom prst="rect">
            <a:avLst/>
          </a:prstGeom>
          <a:noFill/>
        </p:spPr>
        <p:txBody>
          <a:bodyPr wrap="square" rtlCol="0">
            <a:spAutoFit/>
          </a:bodyPr>
          <a:lstStyle/>
          <a:p>
            <a:r>
              <a:rPr lang="da-DK" sz="2400" b="1" dirty="0">
                <a:solidFill>
                  <a:schemeClr val="tx1">
                    <a:lumMod val="75000"/>
                    <a:lumOff val="25000"/>
                  </a:schemeClr>
                </a:solidFill>
                <a:latin typeface="Trebuchet MS" pitchFamily="34" charset="0"/>
              </a:rPr>
              <a:t>SILENCE</a:t>
            </a:r>
            <a:endParaRPr lang="tr-TR" sz="2400" b="1" dirty="0">
              <a:solidFill>
                <a:schemeClr val="tx1">
                  <a:lumMod val="75000"/>
                  <a:lumOff val="25000"/>
                </a:schemeClr>
              </a:solidFill>
              <a:latin typeface="Trebuchet MS" pitchFamily="34" charset="0"/>
            </a:endParaRPr>
          </a:p>
        </p:txBody>
      </p:sp>
    </p:spTree>
    <p:extLst>
      <p:ext uri="{BB962C8B-B14F-4D97-AF65-F5344CB8AC3E}">
        <p14:creationId xmlns:p14="http://schemas.microsoft.com/office/powerpoint/2010/main" val="2095760444"/>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ikdörtgen 15"/>
          <p:cNvSpPr/>
          <p:nvPr/>
        </p:nvSpPr>
        <p:spPr>
          <a:xfrm>
            <a:off x="1143000" y="1742476"/>
            <a:ext cx="5257800" cy="707886"/>
          </a:xfrm>
          <a:prstGeom prst="rect">
            <a:avLst/>
          </a:prstGeom>
        </p:spPr>
        <p:txBody>
          <a:bodyPr wrap="square">
            <a:spAutoFit/>
          </a:bodyPr>
          <a:lstStyle/>
          <a:p>
            <a:r>
              <a:rPr lang="tr-TR" sz="2000" dirty="0" err="1">
                <a:solidFill>
                  <a:schemeClr val="tx1">
                    <a:lumMod val="75000"/>
                    <a:lumOff val="25000"/>
                  </a:schemeClr>
                </a:solidFill>
                <a:latin typeface="Trebuchet MS" pitchFamily="34" charset="0"/>
              </a:rPr>
              <a:t>In</a:t>
            </a:r>
            <a:r>
              <a:rPr lang="tr-TR" sz="2000" dirty="0">
                <a:solidFill>
                  <a:schemeClr val="tx1">
                    <a:lumMod val="75000"/>
                    <a:lumOff val="25000"/>
                  </a:schemeClr>
                </a:solidFill>
                <a:latin typeface="Trebuchet MS" pitchFamily="34" charset="0"/>
              </a:rPr>
              <a:t> </a:t>
            </a:r>
            <a:r>
              <a:rPr lang="tr-TR" sz="2000" dirty="0" err="1">
                <a:solidFill>
                  <a:schemeClr val="tx1">
                    <a:lumMod val="75000"/>
                    <a:lumOff val="25000"/>
                  </a:schemeClr>
                </a:solidFill>
                <a:latin typeface="Trebuchet MS" pitchFamily="34" charset="0"/>
              </a:rPr>
              <a:t>Fabric</a:t>
            </a:r>
            <a:r>
              <a:rPr lang="tr-TR" sz="2000" dirty="0">
                <a:solidFill>
                  <a:schemeClr val="tx1">
                    <a:lumMod val="75000"/>
                    <a:lumOff val="25000"/>
                  </a:schemeClr>
                </a:solidFill>
                <a:latin typeface="Trebuchet MS" pitchFamily="34" charset="0"/>
              </a:rPr>
              <a:t> </a:t>
            </a:r>
            <a:r>
              <a:rPr lang="tr-TR" sz="2000" dirty="0" err="1">
                <a:solidFill>
                  <a:schemeClr val="tx1">
                    <a:lumMod val="75000"/>
                    <a:lumOff val="25000"/>
                  </a:schemeClr>
                </a:solidFill>
                <a:latin typeface="Trebuchet MS" pitchFamily="34" charset="0"/>
              </a:rPr>
              <a:t>Ducts</a:t>
            </a:r>
            <a:r>
              <a:rPr lang="tr-TR" sz="2000" dirty="0">
                <a:solidFill>
                  <a:schemeClr val="tx1">
                    <a:lumMod val="75000"/>
                    <a:lumOff val="25000"/>
                  </a:schemeClr>
                </a:solidFill>
                <a:latin typeface="Trebuchet MS" pitchFamily="34" charset="0"/>
              </a:rPr>
              <a:t>;</a:t>
            </a:r>
          </a:p>
          <a:p>
            <a:r>
              <a:rPr lang="tr-TR" sz="2000" dirty="0">
                <a:solidFill>
                  <a:schemeClr val="tx1">
                    <a:lumMod val="75000"/>
                    <a:lumOff val="25000"/>
                  </a:schemeClr>
                </a:solidFill>
                <a:latin typeface="Trebuchet MS" pitchFamily="34" charset="0"/>
              </a:rPr>
              <a:t>Flow speeds are very low and </a:t>
            </a:r>
            <a:r>
              <a:rPr lang="en-ZA" sz="2000" dirty="0">
                <a:solidFill>
                  <a:schemeClr val="tx1">
                    <a:lumMod val="75000"/>
                    <a:lumOff val="25000"/>
                  </a:schemeClr>
                </a:solidFill>
                <a:latin typeface="Trebuchet MS" pitchFamily="34" charset="0"/>
              </a:rPr>
              <a:t>adjustable</a:t>
            </a:r>
            <a:endParaRPr lang="tr-TR" sz="2000" dirty="0">
              <a:solidFill>
                <a:schemeClr val="tx1">
                  <a:lumMod val="75000"/>
                  <a:lumOff val="25000"/>
                </a:schemeClr>
              </a:solidFill>
              <a:latin typeface="Trebuchet MS"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610671"/>
            <a:ext cx="2438400"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up 12"/>
          <p:cNvGrpSpPr/>
          <p:nvPr/>
        </p:nvGrpSpPr>
        <p:grpSpPr>
          <a:xfrm>
            <a:off x="7588194" y="663782"/>
            <a:ext cx="1345213" cy="596316"/>
            <a:chOff x="7224315" y="674352"/>
            <a:chExt cx="1804766" cy="596316"/>
          </a:xfrm>
        </p:grpSpPr>
        <p:sp>
          <p:nvSpPr>
            <p:cNvPr id="14" name="Metin kutusu 13"/>
            <p:cNvSpPr txBox="1"/>
            <p:nvPr/>
          </p:nvSpPr>
          <p:spPr>
            <a:xfrm>
              <a:off x="7224315" y="674352"/>
              <a:ext cx="1581522" cy="461665"/>
            </a:xfrm>
            <a:prstGeom prst="rect">
              <a:avLst/>
            </a:prstGeom>
            <a:noFill/>
          </p:spPr>
          <p:txBody>
            <a:bodyPr wrap="square" rtlCol="0">
              <a:spAutoFit/>
            </a:bodyPr>
            <a:lstStyle/>
            <a:p>
              <a:r>
                <a:rPr lang="tr-TR" sz="2400" b="1" dirty="0">
                  <a:solidFill>
                    <a:schemeClr val="accent2">
                      <a:lumMod val="50000"/>
                    </a:schemeClr>
                  </a:solidFill>
                  <a:latin typeface="Trebuchet MS" pitchFamily="34" charset="0"/>
                </a:rPr>
                <a:t>FLOW</a:t>
              </a:r>
            </a:p>
          </p:txBody>
        </p:sp>
        <p:sp>
          <p:nvSpPr>
            <p:cNvPr id="15" name="Dikdörtgen 14"/>
            <p:cNvSpPr/>
            <p:nvPr/>
          </p:nvSpPr>
          <p:spPr>
            <a:xfrm>
              <a:off x="7778144" y="962891"/>
              <a:ext cx="1250937" cy="307777"/>
            </a:xfrm>
            <a:prstGeom prst="rect">
              <a:avLst/>
            </a:prstGeom>
          </p:spPr>
          <p:txBody>
            <a:bodyPr wrap="square">
              <a:spAutoFit/>
            </a:bodyPr>
            <a:lstStyle/>
            <a:p>
              <a:r>
                <a:rPr lang="tr-TR" sz="1400" dirty="0">
                  <a:solidFill>
                    <a:schemeClr val="bg1">
                      <a:lumMod val="50000"/>
                    </a:schemeClr>
                  </a:solidFill>
                  <a:latin typeface="Trebuchet MS" pitchFamily="34" charset="0"/>
                </a:rPr>
                <a:t>SPEED</a:t>
              </a:r>
            </a:p>
          </p:txBody>
        </p:sp>
      </p:grpSp>
      <p:grpSp>
        <p:nvGrpSpPr>
          <p:cNvPr id="5" name="Grup 4"/>
          <p:cNvGrpSpPr/>
          <p:nvPr/>
        </p:nvGrpSpPr>
        <p:grpSpPr>
          <a:xfrm>
            <a:off x="4343401" y="3153863"/>
            <a:ext cx="2669379" cy="1200329"/>
            <a:chOff x="3733801" y="3079466"/>
            <a:chExt cx="2669379" cy="1200329"/>
          </a:xfrm>
        </p:grpSpPr>
        <p:sp>
          <p:nvSpPr>
            <p:cNvPr id="2" name="Dikdörtgen 1"/>
            <p:cNvSpPr/>
            <p:nvPr/>
          </p:nvSpPr>
          <p:spPr>
            <a:xfrm>
              <a:off x="3733801" y="3079466"/>
              <a:ext cx="1295400" cy="1200329"/>
            </a:xfrm>
            <a:prstGeom prst="rect">
              <a:avLst/>
            </a:prstGeom>
          </p:spPr>
          <p:txBody>
            <a:bodyPr wrap="square">
              <a:spAutoFit/>
            </a:bodyPr>
            <a:lstStyle/>
            <a:p>
              <a:r>
                <a:rPr lang="tr-TR" sz="7200" dirty="0">
                  <a:solidFill>
                    <a:schemeClr val="tx1">
                      <a:lumMod val="75000"/>
                      <a:lumOff val="25000"/>
                    </a:schemeClr>
                  </a:solidFill>
                  <a:latin typeface="Trebuchet MS" pitchFamily="34" charset="0"/>
                  <a:sym typeface="Monotype Sorts" pitchFamily="2" charset="2"/>
                </a:rPr>
                <a:t>No</a:t>
              </a:r>
              <a:r>
                <a:rPr lang="tr-TR" sz="1600" dirty="0">
                  <a:solidFill>
                    <a:schemeClr val="bg1">
                      <a:lumMod val="50000"/>
                    </a:schemeClr>
                  </a:solidFill>
                  <a:latin typeface="Trebuchet MS" pitchFamily="34" charset="0"/>
                  <a:sym typeface="Monotype Sorts" pitchFamily="2" charset="2"/>
                </a:rPr>
                <a:t> </a:t>
              </a:r>
            </a:p>
          </p:txBody>
        </p:sp>
        <p:sp>
          <p:nvSpPr>
            <p:cNvPr id="3" name="Dikdörtgen 2"/>
            <p:cNvSpPr/>
            <p:nvPr/>
          </p:nvSpPr>
          <p:spPr>
            <a:xfrm>
              <a:off x="4876800" y="3400085"/>
              <a:ext cx="1526380" cy="769441"/>
            </a:xfrm>
            <a:prstGeom prst="rect">
              <a:avLst/>
            </a:prstGeom>
          </p:spPr>
          <p:txBody>
            <a:bodyPr wrap="none">
              <a:spAutoFit/>
            </a:bodyPr>
            <a:lstStyle/>
            <a:p>
              <a:r>
                <a:rPr lang="tr-TR" sz="4400" dirty="0" err="1">
                  <a:solidFill>
                    <a:schemeClr val="tx1">
                      <a:lumMod val="75000"/>
                      <a:lumOff val="25000"/>
                    </a:schemeClr>
                  </a:solidFill>
                  <a:latin typeface="Trebuchet MS" pitchFamily="34" charset="0"/>
                  <a:sym typeface="Monotype Sorts" pitchFamily="2" charset="2"/>
                </a:rPr>
                <a:t>Draft</a:t>
              </a:r>
              <a:endParaRPr lang="tr-TR" sz="4400" dirty="0">
                <a:solidFill>
                  <a:schemeClr val="tx1">
                    <a:lumMod val="75000"/>
                    <a:lumOff val="25000"/>
                  </a:schemeClr>
                </a:solidFill>
                <a:latin typeface="Trebuchet MS" pitchFamily="34" charset="0"/>
              </a:endParaRPr>
            </a:p>
          </p:txBody>
        </p:sp>
      </p:grpSp>
      <p:grpSp>
        <p:nvGrpSpPr>
          <p:cNvPr id="17" name="Grup 14">
            <a:extLst>
              <a:ext uri="{FF2B5EF4-FFF2-40B4-BE49-F238E27FC236}">
                <a16:creationId xmlns:a16="http://schemas.microsoft.com/office/drawing/2014/main" id="{2D808B49-6853-4A79-A638-5274FBAE14FE}"/>
              </a:ext>
            </a:extLst>
          </p:cNvPr>
          <p:cNvGrpSpPr/>
          <p:nvPr/>
        </p:nvGrpSpPr>
        <p:grpSpPr>
          <a:xfrm>
            <a:off x="1" y="0"/>
            <a:ext cx="9144000" cy="1481456"/>
            <a:chOff x="1" y="0"/>
            <a:chExt cx="9144000" cy="1481456"/>
          </a:xfrm>
        </p:grpSpPr>
        <p:pic>
          <p:nvPicPr>
            <p:cNvPr id="18" name="Resim 17">
              <a:extLst>
                <a:ext uri="{FF2B5EF4-FFF2-40B4-BE49-F238E27FC236}">
                  <a16:creationId xmlns:a16="http://schemas.microsoft.com/office/drawing/2014/main" id="{7B8E8535-ADDA-4C33-89B6-F1DA27F923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1481456"/>
            </a:xfrm>
            <a:prstGeom prst="rect">
              <a:avLst/>
            </a:prstGeom>
          </p:spPr>
        </p:pic>
        <p:grpSp>
          <p:nvGrpSpPr>
            <p:cNvPr id="19" name="Grup 18">
              <a:extLst>
                <a:ext uri="{FF2B5EF4-FFF2-40B4-BE49-F238E27FC236}">
                  <a16:creationId xmlns:a16="http://schemas.microsoft.com/office/drawing/2014/main" id="{8B32AF9C-3F18-4A11-B5E3-A7AFFC295BBC}"/>
                </a:ext>
              </a:extLst>
            </p:cNvPr>
            <p:cNvGrpSpPr/>
            <p:nvPr/>
          </p:nvGrpSpPr>
          <p:grpSpPr>
            <a:xfrm>
              <a:off x="381000" y="100588"/>
              <a:ext cx="4114800" cy="646331"/>
              <a:chOff x="381000" y="100588"/>
              <a:chExt cx="4114800" cy="646331"/>
            </a:xfrm>
          </p:grpSpPr>
          <p:sp>
            <p:nvSpPr>
              <p:cNvPr id="20" name="Metin kutusu 19">
                <a:extLst>
                  <a:ext uri="{FF2B5EF4-FFF2-40B4-BE49-F238E27FC236}">
                    <a16:creationId xmlns:a16="http://schemas.microsoft.com/office/drawing/2014/main" id="{8EA6A864-B523-4E9B-8F48-508F7FDF8C3F}"/>
                  </a:ext>
                </a:extLst>
              </p:cNvPr>
              <p:cNvSpPr txBox="1"/>
              <p:nvPr/>
            </p:nvSpPr>
            <p:spPr>
              <a:xfrm>
                <a:off x="381000" y="100588"/>
                <a:ext cx="4114800" cy="646331"/>
              </a:xfrm>
              <a:prstGeom prst="rect">
                <a:avLst/>
              </a:prstGeom>
              <a:noFill/>
            </p:spPr>
            <p:txBody>
              <a:bodyPr wrap="square" rtlCol="0">
                <a:spAutoFit/>
              </a:bodyPr>
              <a:lstStyle/>
              <a:p>
                <a:r>
                  <a:rPr lang="da-DK" sz="3600" dirty="0" err="1">
                    <a:solidFill>
                      <a:schemeClr val="bg1"/>
                    </a:solidFill>
                    <a:latin typeface="Trebuchet MS" pitchFamily="34" charset="0"/>
                  </a:rPr>
                  <a:t>Why</a:t>
                </a:r>
                <a:r>
                  <a:rPr lang="da-DK" sz="3600" dirty="0">
                    <a:solidFill>
                      <a:schemeClr val="bg1"/>
                    </a:solidFill>
                    <a:latin typeface="Trebuchet MS" pitchFamily="34" charset="0"/>
                  </a:rPr>
                  <a:t> </a:t>
                </a:r>
                <a:r>
                  <a:rPr lang="da-DK" sz="3600" dirty="0" err="1">
                    <a:solidFill>
                      <a:schemeClr val="bg1"/>
                    </a:solidFill>
                    <a:latin typeface="Trebuchet MS" pitchFamily="34" charset="0"/>
                  </a:rPr>
                  <a:t>Fabric</a:t>
                </a:r>
                <a:r>
                  <a:rPr lang="da-DK" sz="3600" dirty="0">
                    <a:solidFill>
                      <a:schemeClr val="bg1"/>
                    </a:solidFill>
                    <a:latin typeface="Trebuchet MS" pitchFamily="34" charset="0"/>
                  </a:rPr>
                  <a:t> </a:t>
                </a:r>
                <a:r>
                  <a:rPr lang="da-DK" sz="3600" dirty="0" err="1">
                    <a:solidFill>
                      <a:schemeClr val="bg1"/>
                    </a:solidFill>
                    <a:latin typeface="Trebuchet MS" pitchFamily="34" charset="0"/>
                  </a:rPr>
                  <a:t>Duct</a:t>
                </a:r>
                <a:r>
                  <a:rPr lang="da-DK" sz="3600" dirty="0">
                    <a:solidFill>
                      <a:schemeClr val="bg1"/>
                    </a:solidFill>
                    <a:latin typeface="Trebuchet MS" pitchFamily="34" charset="0"/>
                  </a:rPr>
                  <a:t>? </a:t>
                </a:r>
                <a:endParaRPr lang="tr-TR" sz="1600" dirty="0">
                  <a:solidFill>
                    <a:schemeClr val="bg1"/>
                  </a:solidFill>
                  <a:latin typeface="Trebuchet MS" pitchFamily="34" charset="0"/>
                </a:endParaRPr>
              </a:p>
            </p:txBody>
          </p:sp>
          <p:sp>
            <p:nvSpPr>
              <p:cNvPr id="21" name="Dikdörtgen 20">
                <a:extLst>
                  <a:ext uri="{FF2B5EF4-FFF2-40B4-BE49-F238E27FC236}">
                    <a16:creationId xmlns:a16="http://schemas.microsoft.com/office/drawing/2014/main" id="{043431C3-D2AC-4EFB-A9DA-C2BEBD606271}"/>
                  </a:ext>
                </a:extLst>
              </p:cNvPr>
              <p:cNvSpPr/>
              <p:nvPr/>
            </p:nvSpPr>
            <p:spPr>
              <a:xfrm>
                <a:off x="2263512" y="127024"/>
                <a:ext cx="184731" cy="369332"/>
              </a:xfrm>
              <a:prstGeom prst="rect">
                <a:avLst/>
              </a:prstGeom>
            </p:spPr>
            <p:txBody>
              <a:bodyPr wrap="none">
                <a:spAutoFit/>
              </a:bodyPr>
              <a:lstStyle/>
              <a:p>
                <a:endParaRPr lang="da-DK" dirty="0">
                  <a:solidFill>
                    <a:schemeClr val="bg1"/>
                  </a:solidFill>
                  <a:latin typeface="Trebuchet MS" pitchFamily="34" charset="0"/>
                </a:endParaRPr>
              </a:p>
            </p:txBody>
          </p:sp>
        </p:grpSp>
      </p:grpSp>
      <p:sp>
        <p:nvSpPr>
          <p:cNvPr id="27" name="Metin kutusu 8">
            <a:extLst>
              <a:ext uri="{FF2B5EF4-FFF2-40B4-BE49-F238E27FC236}">
                <a16:creationId xmlns:a16="http://schemas.microsoft.com/office/drawing/2014/main" id="{8B386B98-15E1-45F1-A131-E3078277C721}"/>
              </a:ext>
            </a:extLst>
          </p:cNvPr>
          <p:cNvSpPr txBox="1"/>
          <p:nvPr/>
        </p:nvSpPr>
        <p:spPr>
          <a:xfrm>
            <a:off x="6322517" y="1028333"/>
            <a:ext cx="2209800" cy="461665"/>
          </a:xfrm>
          <a:prstGeom prst="rect">
            <a:avLst/>
          </a:prstGeom>
          <a:noFill/>
        </p:spPr>
        <p:txBody>
          <a:bodyPr wrap="square" rtlCol="0">
            <a:spAutoFit/>
          </a:bodyPr>
          <a:lstStyle/>
          <a:p>
            <a:r>
              <a:rPr lang="da-DK" sz="2400" b="1" dirty="0">
                <a:solidFill>
                  <a:schemeClr val="tx1">
                    <a:lumMod val="75000"/>
                    <a:lumOff val="25000"/>
                  </a:schemeClr>
                </a:solidFill>
                <a:latin typeface="Trebuchet MS" pitchFamily="34" charset="0"/>
              </a:rPr>
              <a:t>FLOW SPEED</a:t>
            </a:r>
            <a:endParaRPr lang="tr-TR" sz="2400" b="1" dirty="0">
              <a:solidFill>
                <a:schemeClr val="tx1">
                  <a:lumMod val="75000"/>
                  <a:lumOff val="25000"/>
                </a:schemeClr>
              </a:solidFill>
              <a:latin typeface="Trebuchet MS" pitchFamily="34" charset="0"/>
            </a:endParaRPr>
          </a:p>
        </p:txBody>
      </p:sp>
    </p:spTree>
    <p:extLst>
      <p:ext uri="{BB962C8B-B14F-4D97-AF65-F5344CB8AC3E}">
        <p14:creationId xmlns:p14="http://schemas.microsoft.com/office/powerpoint/2010/main" val="159922306"/>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etin kutusu 6"/>
          <p:cNvSpPr txBox="1"/>
          <p:nvPr/>
        </p:nvSpPr>
        <p:spPr>
          <a:xfrm>
            <a:off x="7086603" y="803537"/>
            <a:ext cx="1888485" cy="461665"/>
          </a:xfrm>
          <a:prstGeom prst="rect">
            <a:avLst/>
          </a:prstGeom>
          <a:noFill/>
        </p:spPr>
        <p:txBody>
          <a:bodyPr wrap="square" rtlCol="0">
            <a:spAutoFit/>
          </a:bodyPr>
          <a:lstStyle/>
          <a:p>
            <a:r>
              <a:rPr lang="tr-TR" sz="2400" b="1" dirty="0">
                <a:solidFill>
                  <a:schemeClr val="tx1">
                    <a:lumMod val="75000"/>
                    <a:lumOff val="25000"/>
                  </a:schemeClr>
                </a:solidFill>
                <a:latin typeface="Trebuchet MS" pitchFamily="34" charset="0"/>
              </a:rPr>
              <a:t>HYGIENE</a:t>
            </a:r>
          </a:p>
        </p:txBody>
      </p:sp>
      <p:sp>
        <p:nvSpPr>
          <p:cNvPr id="16" name="Dikdörtgen 15"/>
          <p:cNvSpPr/>
          <p:nvPr/>
        </p:nvSpPr>
        <p:spPr>
          <a:xfrm>
            <a:off x="744279" y="1780453"/>
            <a:ext cx="5327640" cy="707886"/>
          </a:xfrm>
          <a:prstGeom prst="rect">
            <a:avLst/>
          </a:prstGeom>
        </p:spPr>
        <p:txBody>
          <a:bodyPr wrap="square">
            <a:spAutoFit/>
          </a:bodyPr>
          <a:lstStyle/>
          <a:p>
            <a:r>
              <a:rPr lang="da-DK" sz="2000" dirty="0" err="1">
                <a:solidFill>
                  <a:schemeClr val="tx1">
                    <a:lumMod val="75000"/>
                    <a:lumOff val="25000"/>
                  </a:schemeClr>
                </a:solidFill>
                <a:latin typeface="Trebuchet MS" pitchFamily="34" charset="0"/>
              </a:rPr>
              <a:t>Hygiene</a:t>
            </a:r>
            <a:r>
              <a:rPr lang="da-DK" sz="2000" dirty="0">
                <a:solidFill>
                  <a:schemeClr val="tx1">
                    <a:lumMod val="75000"/>
                    <a:lumOff val="25000"/>
                  </a:schemeClr>
                </a:solidFill>
                <a:latin typeface="Trebuchet MS" pitchFamily="34" charset="0"/>
              </a:rPr>
              <a:t> </a:t>
            </a:r>
            <a:r>
              <a:rPr lang="da-DK" sz="2000" dirty="0" err="1">
                <a:solidFill>
                  <a:schemeClr val="tx1">
                    <a:lumMod val="75000"/>
                    <a:lumOff val="25000"/>
                  </a:schemeClr>
                </a:solidFill>
                <a:latin typeface="Trebuchet MS" pitchFamily="34" charset="0"/>
              </a:rPr>
              <a:t>level</a:t>
            </a:r>
            <a:r>
              <a:rPr lang="da-DK" sz="2000" dirty="0">
                <a:solidFill>
                  <a:schemeClr val="tx1">
                    <a:lumMod val="75000"/>
                    <a:lumOff val="25000"/>
                  </a:schemeClr>
                </a:solidFill>
                <a:latin typeface="Trebuchet MS" pitchFamily="34" charset="0"/>
              </a:rPr>
              <a:t> is </a:t>
            </a:r>
            <a:r>
              <a:rPr lang="tr-TR" sz="2000" dirty="0">
                <a:solidFill>
                  <a:schemeClr val="tx1">
                    <a:lumMod val="75000"/>
                    <a:lumOff val="25000"/>
                  </a:schemeClr>
                </a:solidFill>
                <a:latin typeface="Trebuchet MS" pitchFamily="34" charset="0"/>
              </a:rPr>
              <a:t>Far </a:t>
            </a:r>
            <a:r>
              <a:rPr lang="tr-TR" sz="2000" dirty="0" err="1">
                <a:solidFill>
                  <a:schemeClr val="tx1">
                    <a:lumMod val="75000"/>
                    <a:lumOff val="25000"/>
                  </a:schemeClr>
                </a:solidFill>
                <a:latin typeface="Trebuchet MS" pitchFamily="34" charset="0"/>
              </a:rPr>
              <a:t>Better</a:t>
            </a:r>
            <a:r>
              <a:rPr lang="tr-TR" sz="2000" dirty="0">
                <a:solidFill>
                  <a:schemeClr val="tx1">
                    <a:lumMod val="75000"/>
                    <a:lumOff val="25000"/>
                  </a:schemeClr>
                </a:solidFill>
                <a:latin typeface="Trebuchet MS" pitchFamily="34" charset="0"/>
              </a:rPr>
              <a:t> </a:t>
            </a:r>
            <a:r>
              <a:rPr lang="tr-TR" sz="2000" dirty="0" err="1">
                <a:solidFill>
                  <a:schemeClr val="tx1">
                    <a:lumMod val="75000"/>
                    <a:lumOff val="25000"/>
                  </a:schemeClr>
                </a:solidFill>
                <a:latin typeface="Trebuchet MS" pitchFamily="34" charset="0"/>
              </a:rPr>
              <a:t>Than</a:t>
            </a:r>
            <a:r>
              <a:rPr lang="tr-TR" sz="2000" dirty="0">
                <a:solidFill>
                  <a:schemeClr val="tx1">
                    <a:lumMod val="75000"/>
                    <a:lumOff val="25000"/>
                  </a:schemeClr>
                </a:solidFill>
                <a:latin typeface="Trebuchet MS" pitchFamily="34" charset="0"/>
              </a:rPr>
              <a:t> </a:t>
            </a:r>
            <a:r>
              <a:rPr lang="tr-TR" sz="2000" dirty="0" err="1">
                <a:solidFill>
                  <a:schemeClr val="tx1">
                    <a:lumMod val="75000"/>
                    <a:lumOff val="25000"/>
                  </a:schemeClr>
                </a:solidFill>
                <a:latin typeface="Trebuchet MS" pitchFamily="34" charset="0"/>
              </a:rPr>
              <a:t>Conventional</a:t>
            </a:r>
            <a:r>
              <a:rPr lang="tr-TR" sz="2000" dirty="0">
                <a:solidFill>
                  <a:schemeClr val="tx1">
                    <a:lumMod val="75000"/>
                    <a:lumOff val="25000"/>
                  </a:schemeClr>
                </a:solidFill>
                <a:latin typeface="Trebuchet MS" pitchFamily="34" charset="0"/>
              </a:rPr>
              <a:t> Metal </a:t>
            </a:r>
            <a:r>
              <a:rPr lang="tr-TR" sz="2000" dirty="0" err="1">
                <a:solidFill>
                  <a:schemeClr val="tx1">
                    <a:lumMod val="75000"/>
                    <a:lumOff val="25000"/>
                  </a:schemeClr>
                </a:solidFill>
                <a:latin typeface="Trebuchet MS" pitchFamily="34" charset="0"/>
              </a:rPr>
              <a:t>Ducts</a:t>
            </a:r>
            <a:endParaRPr lang="tr-TR" sz="2000" dirty="0">
              <a:solidFill>
                <a:schemeClr val="tx1">
                  <a:lumMod val="75000"/>
                  <a:lumOff val="25000"/>
                </a:schemeClr>
              </a:solidFill>
              <a:latin typeface="Trebuchet MS" pitchFamily="34" charset="0"/>
            </a:endParaRPr>
          </a:p>
        </p:txBody>
      </p:sp>
      <p:sp>
        <p:nvSpPr>
          <p:cNvPr id="10" name="Dikdörtgen 9"/>
          <p:cNvSpPr/>
          <p:nvPr/>
        </p:nvSpPr>
        <p:spPr>
          <a:xfrm>
            <a:off x="5181600" y="2210561"/>
            <a:ext cx="3200400" cy="3170099"/>
          </a:xfrm>
          <a:prstGeom prst="rect">
            <a:avLst/>
          </a:prstGeom>
        </p:spPr>
        <p:txBody>
          <a:bodyPr wrap="square">
            <a:spAutoFit/>
          </a:bodyPr>
          <a:lstStyle/>
          <a:p>
            <a:r>
              <a:rPr lang="tr-TR" sz="2000" dirty="0">
                <a:solidFill>
                  <a:schemeClr val="tx1">
                    <a:lumMod val="75000"/>
                    <a:lumOff val="25000"/>
                  </a:schemeClr>
                </a:solidFill>
                <a:latin typeface="Leelawadee UI Semilight" panose="020B0402040204020203" pitchFamily="34" charset="-34"/>
                <a:cs typeface="Leelawadee UI Semilight" panose="020B0402040204020203" pitchFamily="34" charset="-34"/>
                <a:sym typeface="Monotype Sorts" pitchFamily="2" charset="2"/>
              </a:rPr>
              <a:t>◼</a:t>
            </a:r>
            <a:r>
              <a:rPr lang="da-DK" sz="2000" dirty="0">
                <a:solidFill>
                  <a:schemeClr val="tx1">
                    <a:lumMod val="75000"/>
                    <a:lumOff val="25000"/>
                  </a:schemeClr>
                </a:solidFill>
                <a:latin typeface="Leelawadee UI Semilight" panose="020B0402040204020203" pitchFamily="34" charset="-34"/>
                <a:cs typeface="Leelawadee UI Semilight" panose="020B0402040204020203" pitchFamily="34" charset="-34"/>
                <a:sym typeface="Monotype Sorts" pitchFamily="2" charset="2"/>
              </a:rPr>
              <a:t> </a:t>
            </a:r>
            <a:r>
              <a:rPr lang="tr-TR" sz="2000" dirty="0" err="1">
                <a:solidFill>
                  <a:schemeClr val="tx1">
                    <a:lumMod val="75000"/>
                    <a:lumOff val="25000"/>
                  </a:schemeClr>
                </a:solidFill>
                <a:latin typeface="Trebuchet MS" pitchFamily="34" charset="0"/>
                <a:sym typeface="Monotype Sorts" pitchFamily="2" charset="2"/>
              </a:rPr>
              <a:t>Antibacterial</a:t>
            </a:r>
            <a:endParaRPr lang="da-DK" sz="2000" dirty="0">
              <a:solidFill>
                <a:schemeClr val="tx1">
                  <a:lumMod val="75000"/>
                  <a:lumOff val="25000"/>
                </a:schemeClr>
              </a:solidFill>
              <a:latin typeface="Trebuchet MS" pitchFamily="34" charset="0"/>
              <a:sym typeface="Monotype Sorts" pitchFamily="2" charset="2"/>
            </a:endParaRPr>
          </a:p>
          <a:p>
            <a:endParaRPr lang="da-DK" sz="2000" dirty="0">
              <a:solidFill>
                <a:schemeClr val="tx1">
                  <a:lumMod val="75000"/>
                  <a:lumOff val="25000"/>
                </a:schemeClr>
              </a:solidFill>
              <a:latin typeface="Trebuchet MS" pitchFamily="34" charset="0"/>
              <a:sym typeface="Monotype Sorts" pitchFamily="2" charset="2"/>
            </a:endParaRPr>
          </a:p>
          <a:p>
            <a:r>
              <a:rPr lang="tr-TR" sz="2000" dirty="0">
                <a:solidFill>
                  <a:schemeClr val="tx1">
                    <a:lumMod val="75000"/>
                    <a:lumOff val="25000"/>
                  </a:schemeClr>
                </a:solidFill>
                <a:latin typeface="Leelawadee UI Semilight" panose="020B0402040204020203" pitchFamily="34" charset="-34"/>
                <a:cs typeface="Leelawadee UI Semilight" panose="020B0402040204020203" pitchFamily="34" charset="-34"/>
                <a:sym typeface="Monotype Sorts" pitchFamily="2" charset="2"/>
              </a:rPr>
              <a:t>◼ </a:t>
            </a:r>
            <a:r>
              <a:rPr lang="tr-TR" sz="2000" dirty="0">
                <a:solidFill>
                  <a:schemeClr val="tx1">
                    <a:lumMod val="75000"/>
                    <a:lumOff val="25000"/>
                  </a:schemeClr>
                </a:solidFill>
                <a:latin typeface="Trebuchet MS" pitchFamily="34" charset="0"/>
                <a:sym typeface="Monotype Sorts" pitchFamily="2" charset="2"/>
              </a:rPr>
              <a:t>No </a:t>
            </a:r>
            <a:r>
              <a:rPr lang="tr-TR" sz="2000" dirty="0" err="1">
                <a:solidFill>
                  <a:schemeClr val="tx1">
                    <a:lumMod val="75000"/>
                    <a:lumOff val="25000"/>
                  </a:schemeClr>
                </a:solidFill>
                <a:latin typeface="Trebuchet MS" pitchFamily="34" charset="0"/>
                <a:sym typeface="Monotype Sorts" pitchFamily="2" charset="2"/>
              </a:rPr>
              <a:t>Condensation</a:t>
            </a:r>
            <a:endParaRPr lang="da-DK" sz="2000" dirty="0">
              <a:solidFill>
                <a:schemeClr val="tx1">
                  <a:lumMod val="75000"/>
                  <a:lumOff val="25000"/>
                </a:schemeClr>
              </a:solidFill>
              <a:latin typeface="Trebuchet MS" pitchFamily="34" charset="0"/>
              <a:sym typeface="Monotype Sorts" pitchFamily="2" charset="2"/>
            </a:endParaRPr>
          </a:p>
          <a:p>
            <a:endParaRPr lang="da-DK" sz="2000" dirty="0">
              <a:solidFill>
                <a:schemeClr val="tx1">
                  <a:lumMod val="75000"/>
                  <a:lumOff val="25000"/>
                </a:schemeClr>
              </a:solidFill>
              <a:latin typeface="Trebuchet MS" pitchFamily="34" charset="0"/>
              <a:sym typeface="Monotype Sorts" pitchFamily="2" charset="2"/>
            </a:endParaRPr>
          </a:p>
          <a:p>
            <a:r>
              <a:rPr lang="tr-TR" sz="2000" dirty="0">
                <a:solidFill>
                  <a:schemeClr val="tx1">
                    <a:lumMod val="75000"/>
                    <a:lumOff val="25000"/>
                  </a:schemeClr>
                </a:solidFill>
                <a:latin typeface="Leelawadee UI Semilight" panose="020B0402040204020203" pitchFamily="34" charset="-34"/>
                <a:cs typeface="Leelawadee UI Semilight" panose="020B0402040204020203" pitchFamily="34" charset="-34"/>
                <a:sym typeface="Monotype Sorts" pitchFamily="2" charset="2"/>
              </a:rPr>
              <a:t>◼ </a:t>
            </a:r>
            <a:r>
              <a:rPr lang="tr-TR" sz="2000" dirty="0">
                <a:solidFill>
                  <a:schemeClr val="tx1">
                    <a:lumMod val="75000"/>
                    <a:lumOff val="25000"/>
                  </a:schemeClr>
                </a:solidFill>
                <a:latin typeface="Trebuchet MS" pitchFamily="34" charset="0"/>
                <a:sym typeface="Monotype Sorts" pitchFamily="2" charset="2"/>
              </a:rPr>
              <a:t>No </a:t>
            </a:r>
            <a:r>
              <a:rPr lang="tr-TR" sz="2000" dirty="0" err="1">
                <a:solidFill>
                  <a:schemeClr val="tx1">
                    <a:lumMod val="75000"/>
                    <a:lumOff val="25000"/>
                  </a:schemeClr>
                </a:solidFill>
                <a:latin typeface="Trebuchet MS" pitchFamily="34" charset="0"/>
                <a:sym typeface="Monotype Sorts" pitchFamily="2" charset="2"/>
              </a:rPr>
              <a:t>Need</a:t>
            </a:r>
            <a:r>
              <a:rPr lang="tr-TR" sz="2000" dirty="0">
                <a:solidFill>
                  <a:schemeClr val="tx1">
                    <a:lumMod val="75000"/>
                    <a:lumOff val="25000"/>
                  </a:schemeClr>
                </a:solidFill>
                <a:latin typeface="Trebuchet MS" pitchFamily="34" charset="0"/>
                <a:sym typeface="Monotype Sorts" pitchFamily="2" charset="2"/>
              </a:rPr>
              <a:t> </a:t>
            </a:r>
            <a:r>
              <a:rPr lang="tr-TR" sz="2000" dirty="0" err="1">
                <a:solidFill>
                  <a:schemeClr val="tx1">
                    <a:lumMod val="75000"/>
                    <a:lumOff val="25000"/>
                  </a:schemeClr>
                </a:solidFill>
                <a:latin typeface="Trebuchet MS" pitchFamily="34" charset="0"/>
                <a:sym typeface="Monotype Sorts" pitchFamily="2" charset="2"/>
              </a:rPr>
              <a:t>For</a:t>
            </a:r>
            <a:r>
              <a:rPr lang="tr-TR" sz="2000" dirty="0">
                <a:solidFill>
                  <a:schemeClr val="tx1">
                    <a:lumMod val="75000"/>
                    <a:lumOff val="25000"/>
                  </a:schemeClr>
                </a:solidFill>
                <a:latin typeface="Trebuchet MS" pitchFamily="34" charset="0"/>
                <a:sym typeface="Monotype Sorts" pitchFamily="2" charset="2"/>
              </a:rPr>
              <a:t> </a:t>
            </a:r>
            <a:r>
              <a:rPr lang="tr-TR" sz="2000" dirty="0" err="1">
                <a:solidFill>
                  <a:schemeClr val="tx1">
                    <a:lumMod val="75000"/>
                    <a:lumOff val="25000"/>
                  </a:schemeClr>
                </a:solidFill>
                <a:latin typeface="Trebuchet MS" pitchFamily="34" charset="0"/>
                <a:sym typeface="Monotype Sorts" pitchFamily="2" charset="2"/>
              </a:rPr>
              <a:t>Insulation</a:t>
            </a:r>
            <a:endParaRPr lang="da-DK" sz="2000" dirty="0">
              <a:solidFill>
                <a:schemeClr val="tx1">
                  <a:lumMod val="75000"/>
                  <a:lumOff val="25000"/>
                </a:schemeClr>
              </a:solidFill>
              <a:latin typeface="Trebuchet MS" pitchFamily="34" charset="0"/>
              <a:sym typeface="Monotype Sorts" pitchFamily="2" charset="2"/>
            </a:endParaRPr>
          </a:p>
          <a:p>
            <a:endParaRPr lang="da-DK" sz="2000" dirty="0">
              <a:solidFill>
                <a:schemeClr val="tx1">
                  <a:lumMod val="75000"/>
                  <a:lumOff val="25000"/>
                </a:schemeClr>
              </a:solidFill>
              <a:latin typeface="Trebuchet MS" pitchFamily="34" charset="0"/>
              <a:sym typeface="Monotype Sorts" pitchFamily="2" charset="2"/>
            </a:endParaRPr>
          </a:p>
          <a:p>
            <a:r>
              <a:rPr lang="tr-TR" sz="2000" dirty="0">
                <a:solidFill>
                  <a:schemeClr val="tx1">
                    <a:lumMod val="75000"/>
                    <a:lumOff val="25000"/>
                  </a:schemeClr>
                </a:solidFill>
                <a:latin typeface="Leelawadee UI Semilight" panose="020B0402040204020203" pitchFamily="34" charset="-34"/>
                <a:cs typeface="Leelawadee UI Semilight" panose="020B0402040204020203" pitchFamily="34" charset="-34"/>
                <a:sym typeface="Monotype Sorts" pitchFamily="2" charset="2"/>
              </a:rPr>
              <a:t>◼ </a:t>
            </a:r>
            <a:r>
              <a:rPr lang="tr-TR" sz="2000" dirty="0" err="1">
                <a:solidFill>
                  <a:schemeClr val="tx1">
                    <a:lumMod val="75000"/>
                    <a:lumOff val="25000"/>
                  </a:schemeClr>
                </a:solidFill>
                <a:latin typeface="Trebuchet MS" pitchFamily="34" charset="0"/>
                <a:sym typeface="Monotype Sorts" pitchFamily="2" charset="2"/>
              </a:rPr>
              <a:t>Washable</a:t>
            </a:r>
            <a:endParaRPr lang="tr-TR" sz="2000" dirty="0">
              <a:solidFill>
                <a:schemeClr val="tx1">
                  <a:lumMod val="75000"/>
                  <a:lumOff val="25000"/>
                </a:schemeClr>
              </a:solidFill>
              <a:latin typeface="Trebuchet MS" pitchFamily="34" charset="0"/>
            </a:endParaRPr>
          </a:p>
          <a:p>
            <a:endParaRPr lang="tr-TR" sz="2000" dirty="0">
              <a:solidFill>
                <a:schemeClr val="tx1">
                  <a:lumMod val="75000"/>
                  <a:lumOff val="25000"/>
                </a:schemeClr>
              </a:solidFill>
              <a:latin typeface="Trebuchet MS" pitchFamily="34" charset="0"/>
            </a:endParaRPr>
          </a:p>
          <a:p>
            <a:endParaRPr lang="tr-TR" sz="2000" dirty="0">
              <a:solidFill>
                <a:schemeClr val="tx1">
                  <a:lumMod val="75000"/>
                  <a:lumOff val="25000"/>
                </a:schemeClr>
              </a:solidFill>
              <a:latin typeface="Trebuchet MS" pitchFamily="34" charset="0"/>
            </a:endParaRPr>
          </a:p>
          <a:p>
            <a:endParaRPr lang="tr-TR" sz="2000" dirty="0">
              <a:solidFill>
                <a:schemeClr val="tx1">
                  <a:lumMod val="75000"/>
                  <a:lumOff val="25000"/>
                </a:schemeClr>
              </a:solidFill>
              <a:latin typeface="Trebuchet MS" pitchFamily="34" charset="0"/>
            </a:endParaRPr>
          </a:p>
        </p:txBody>
      </p:sp>
      <p:pic>
        <p:nvPicPr>
          <p:cNvPr id="14" name="Picture 2" descr="G:\Mold-Amplification-Duct[1].jpg"/>
          <p:cNvPicPr>
            <a:picLocks noChangeAspect="1" noChangeArrowheads="1"/>
          </p:cNvPicPr>
          <p:nvPr/>
        </p:nvPicPr>
        <p:blipFill rotWithShape="1">
          <a:blip r:embed="rId2" cstate="print"/>
          <a:srcRect t="8110" b="7902"/>
          <a:stretch/>
        </p:blipFill>
        <p:spPr bwMode="auto">
          <a:xfrm>
            <a:off x="762000" y="2787337"/>
            <a:ext cx="3124200" cy="19680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grpSp>
        <p:nvGrpSpPr>
          <p:cNvPr id="17" name="Grup 14">
            <a:extLst>
              <a:ext uri="{FF2B5EF4-FFF2-40B4-BE49-F238E27FC236}">
                <a16:creationId xmlns:a16="http://schemas.microsoft.com/office/drawing/2014/main" id="{8A3C9F20-9EC2-4172-AD60-6CCB9BFEB865}"/>
              </a:ext>
            </a:extLst>
          </p:cNvPr>
          <p:cNvGrpSpPr/>
          <p:nvPr/>
        </p:nvGrpSpPr>
        <p:grpSpPr>
          <a:xfrm>
            <a:off x="1" y="0"/>
            <a:ext cx="9144000" cy="1481456"/>
            <a:chOff x="1" y="0"/>
            <a:chExt cx="9144000" cy="1481456"/>
          </a:xfrm>
        </p:grpSpPr>
        <p:pic>
          <p:nvPicPr>
            <p:cNvPr id="19" name="Resim 17">
              <a:extLst>
                <a:ext uri="{FF2B5EF4-FFF2-40B4-BE49-F238E27FC236}">
                  <a16:creationId xmlns:a16="http://schemas.microsoft.com/office/drawing/2014/main" id="{B8A49AB1-9136-46A0-B3CB-4ABF6D3AAF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1481456"/>
            </a:xfrm>
            <a:prstGeom prst="rect">
              <a:avLst/>
            </a:prstGeom>
          </p:spPr>
        </p:pic>
        <p:grpSp>
          <p:nvGrpSpPr>
            <p:cNvPr id="20" name="Grup 18">
              <a:extLst>
                <a:ext uri="{FF2B5EF4-FFF2-40B4-BE49-F238E27FC236}">
                  <a16:creationId xmlns:a16="http://schemas.microsoft.com/office/drawing/2014/main" id="{794EA272-AB4B-4DA7-BA87-C75C2DDE562D}"/>
                </a:ext>
              </a:extLst>
            </p:cNvPr>
            <p:cNvGrpSpPr/>
            <p:nvPr/>
          </p:nvGrpSpPr>
          <p:grpSpPr>
            <a:xfrm>
              <a:off x="381000" y="100588"/>
              <a:ext cx="4114800" cy="646331"/>
              <a:chOff x="381000" y="100588"/>
              <a:chExt cx="4114800" cy="646331"/>
            </a:xfrm>
          </p:grpSpPr>
          <p:sp>
            <p:nvSpPr>
              <p:cNvPr id="21" name="Metin kutusu 19">
                <a:extLst>
                  <a:ext uri="{FF2B5EF4-FFF2-40B4-BE49-F238E27FC236}">
                    <a16:creationId xmlns:a16="http://schemas.microsoft.com/office/drawing/2014/main" id="{FAEE0571-F207-45C2-A5EA-AE2CA2613E91}"/>
                  </a:ext>
                </a:extLst>
              </p:cNvPr>
              <p:cNvSpPr txBox="1"/>
              <p:nvPr/>
            </p:nvSpPr>
            <p:spPr>
              <a:xfrm>
                <a:off x="381000" y="100588"/>
                <a:ext cx="4114800" cy="646331"/>
              </a:xfrm>
              <a:prstGeom prst="rect">
                <a:avLst/>
              </a:prstGeom>
              <a:noFill/>
            </p:spPr>
            <p:txBody>
              <a:bodyPr wrap="square" rtlCol="0">
                <a:spAutoFit/>
              </a:bodyPr>
              <a:lstStyle/>
              <a:p>
                <a:r>
                  <a:rPr lang="da-DK" sz="3600" dirty="0" err="1">
                    <a:solidFill>
                      <a:schemeClr val="bg1"/>
                    </a:solidFill>
                    <a:latin typeface="Trebuchet MS" pitchFamily="34" charset="0"/>
                  </a:rPr>
                  <a:t>Why</a:t>
                </a:r>
                <a:r>
                  <a:rPr lang="da-DK" sz="3600" dirty="0">
                    <a:solidFill>
                      <a:schemeClr val="bg1"/>
                    </a:solidFill>
                    <a:latin typeface="Trebuchet MS" pitchFamily="34" charset="0"/>
                  </a:rPr>
                  <a:t> </a:t>
                </a:r>
                <a:r>
                  <a:rPr lang="da-DK" sz="3600" dirty="0" err="1">
                    <a:solidFill>
                      <a:schemeClr val="bg1"/>
                    </a:solidFill>
                    <a:latin typeface="Trebuchet MS" pitchFamily="34" charset="0"/>
                  </a:rPr>
                  <a:t>Fabric</a:t>
                </a:r>
                <a:r>
                  <a:rPr lang="da-DK" sz="3600" dirty="0">
                    <a:solidFill>
                      <a:schemeClr val="bg1"/>
                    </a:solidFill>
                    <a:latin typeface="Trebuchet MS" pitchFamily="34" charset="0"/>
                  </a:rPr>
                  <a:t> </a:t>
                </a:r>
                <a:r>
                  <a:rPr lang="da-DK" sz="3600" dirty="0" err="1">
                    <a:solidFill>
                      <a:schemeClr val="bg1"/>
                    </a:solidFill>
                    <a:latin typeface="Trebuchet MS" pitchFamily="34" charset="0"/>
                  </a:rPr>
                  <a:t>Duct</a:t>
                </a:r>
                <a:r>
                  <a:rPr lang="da-DK" sz="3600" dirty="0">
                    <a:solidFill>
                      <a:schemeClr val="bg1"/>
                    </a:solidFill>
                    <a:latin typeface="Trebuchet MS" pitchFamily="34" charset="0"/>
                  </a:rPr>
                  <a:t>? </a:t>
                </a:r>
                <a:endParaRPr lang="tr-TR" sz="1600" dirty="0">
                  <a:solidFill>
                    <a:schemeClr val="bg1"/>
                  </a:solidFill>
                  <a:latin typeface="Trebuchet MS" pitchFamily="34" charset="0"/>
                </a:endParaRPr>
              </a:p>
            </p:txBody>
          </p:sp>
          <p:sp>
            <p:nvSpPr>
              <p:cNvPr id="22" name="Dikdörtgen 20">
                <a:extLst>
                  <a:ext uri="{FF2B5EF4-FFF2-40B4-BE49-F238E27FC236}">
                    <a16:creationId xmlns:a16="http://schemas.microsoft.com/office/drawing/2014/main" id="{55E6E65D-B13E-4198-ADF3-2E890D4BE35E}"/>
                  </a:ext>
                </a:extLst>
              </p:cNvPr>
              <p:cNvSpPr/>
              <p:nvPr/>
            </p:nvSpPr>
            <p:spPr>
              <a:xfrm>
                <a:off x="2263512" y="127024"/>
                <a:ext cx="184731" cy="369332"/>
              </a:xfrm>
              <a:prstGeom prst="rect">
                <a:avLst/>
              </a:prstGeom>
            </p:spPr>
            <p:txBody>
              <a:bodyPr wrap="none">
                <a:spAutoFit/>
              </a:bodyPr>
              <a:lstStyle/>
              <a:p>
                <a:endParaRPr lang="da-DK" dirty="0">
                  <a:solidFill>
                    <a:schemeClr val="bg1"/>
                  </a:solidFill>
                  <a:latin typeface="Trebuchet MS" pitchFamily="34" charset="0"/>
                </a:endParaRPr>
              </a:p>
            </p:txBody>
          </p:sp>
        </p:grpSp>
      </p:grpSp>
      <p:sp>
        <p:nvSpPr>
          <p:cNvPr id="23" name="Metin kutusu 8">
            <a:extLst>
              <a:ext uri="{FF2B5EF4-FFF2-40B4-BE49-F238E27FC236}">
                <a16:creationId xmlns:a16="http://schemas.microsoft.com/office/drawing/2014/main" id="{71240D11-A787-4843-BCC9-197AD7CC8C26}"/>
              </a:ext>
            </a:extLst>
          </p:cNvPr>
          <p:cNvSpPr txBox="1"/>
          <p:nvPr/>
        </p:nvSpPr>
        <p:spPr>
          <a:xfrm>
            <a:off x="6322517" y="1028333"/>
            <a:ext cx="2209800" cy="461665"/>
          </a:xfrm>
          <a:prstGeom prst="rect">
            <a:avLst/>
          </a:prstGeom>
          <a:noFill/>
        </p:spPr>
        <p:txBody>
          <a:bodyPr wrap="square" rtlCol="0">
            <a:spAutoFit/>
          </a:bodyPr>
          <a:lstStyle/>
          <a:p>
            <a:r>
              <a:rPr lang="da-DK" sz="2400" b="1" dirty="0">
                <a:solidFill>
                  <a:schemeClr val="tx1">
                    <a:lumMod val="75000"/>
                    <a:lumOff val="25000"/>
                  </a:schemeClr>
                </a:solidFill>
                <a:latin typeface="Trebuchet MS" pitchFamily="34" charset="0"/>
              </a:rPr>
              <a:t>HYGIENE</a:t>
            </a:r>
            <a:endParaRPr lang="tr-TR" sz="2400" b="1" dirty="0">
              <a:solidFill>
                <a:schemeClr val="tx1">
                  <a:lumMod val="75000"/>
                  <a:lumOff val="25000"/>
                </a:schemeClr>
              </a:solidFill>
              <a:latin typeface="Trebuchet MS" pitchFamily="34" charset="0"/>
            </a:endParaRPr>
          </a:p>
        </p:txBody>
      </p:sp>
    </p:spTree>
    <p:extLst>
      <p:ext uri="{BB962C8B-B14F-4D97-AF65-F5344CB8AC3E}">
        <p14:creationId xmlns:p14="http://schemas.microsoft.com/office/powerpoint/2010/main" val="1811558439"/>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a:off x="1066800" y="1471266"/>
            <a:ext cx="6781800" cy="5016758"/>
          </a:xfrm>
          <a:prstGeom prst="rect">
            <a:avLst/>
          </a:prstGeom>
          <a:noFill/>
        </p:spPr>
        <p:txBody>
          <a:bodyPr wrap="square" rtlCol="0">
            <a:spAutoFit/>
          </a:bodyPr>
          <a:lstStyle/>
          <a:p>
            <a:r>
              <a:rPr lang="tr-TR" sz="2000" dirty="0">
                <a:solidFill>
                  <a:schemeClr val="tx1">
                    <a:lumMod val="75000"/>
                    <a:lumOff val="25000"/>
                  </a:schemeClr>
                </a:solidFill>
                <a:latin typeface="Leelawadee UI Semilight" panose="020B0402040204020203" pitchFamily="34" charset="-34"/>
                <a:cs typeface="Leelawadee UI Semilight" panose="020B0402040204020203" pitchFamily="34" charset="-34"/>
              </a:rPr>
              <a:t>◼</a:t>
            </a:r>
            <a:r>
              <a:rPr lang="da-DK" sz="2000" dirty="0">
                <a:solidFill>
                  <a:schemeClr val="tx1">
                    <a:lumMod val="75000"/>
                    <a:lumOff val="25000"/>
                  </a:schemeClr>
                </a:solidFill>
                <a:latin typeface="Leelawadee UI Semilight" panose="020B0402040204020203" pitchFamily="34" charset="-34"/>
                <a:cs typeface="Leelawadee UI Semilight" panose="020B0402040204020203" pitchFamily="34" charset="-34"/>
              </a:rPr>
              <a:t> </a:t>
            </a:r>
            <a:r>
              <a:rPr lang="da-DK" sz="2000" dirty="0">
                <a:solidFill>
                  <a:schemeClr val="tx1">
                    <a:lumMod val="75000"/>
                    <a:lumOff val="25000"/>
                  </a:schemeClr>
                </a:solidFill>
                <a:latin typeface="Trebuchet MS" pitchFamily="34" charset="0"/>
                <a:cs typeface="Leelawadee UI Semilight" panose="020B0402040204020203" pitchFamily="34" charset="-34"/>
              </a:rPr>
              <a:t>The installation time is 4-5 times quicker than conventional metal systemss</a:t>
            </a:r>
          </a:p>
          <a:p>
            <a:endParaRPr lang="da-DK" sz="2000" dirty="0">
              <a:solidFill>
                <a:schemeClr val="tx1">
                  <a:lumMod val="75000"/>
                  <a:lumOff val="25000"/>
                </a:schemeClr>
              </a:solidFill>
              <a:latin typeface="Trebuchet MS" pitchFamily="34" charset="0"/>
              <a:cs typeface="Leelawadee UI Semilight" panose="020B0402040204020203" pitchFamily="34" charset="-34"/>
            </a:endParaRPr>
          </a:p>
          <a:p>
            <a:r>
              <a:rPr lang="da-DK" sz="2000" dirty="0">
                <a:solidFill>
                  <a:schemeClr val="tx1">
                    <a:lumMod val="75000"/>
                    <a:lumOff val="25000"/>
                  </a:schemeClr>
                </a:solidFill>
                <a:latin typeface="Trebuchet MS" pitchFamily="34" charset="0"/>
                <a:cs typeface="Leelawadee UI Semilight" panose="020B0402040204020203" pitchFamily="34" charset="-34"/>
              </a:rPr>
              <a:t>◼ On average </a:t>
            </a:r>
            <a:r>
              <a:rPr lang="da-DK" sz="2000" dirty="0" err="1">
                <a:solidFill>
                  <a:schemeClr val="tx1">
                    <a:lumMod val="75000"/>
                    <a:lumOff val="25000"/>
                  </a:schemeClr>
                </a:solidFill>
                <a:latin typeface="Trebuchet MS" pitchFamily="34" charset="0"/>
                <a:cs typeface="Leelawadee UI Semilight" panose="020B0402040204020203" pitchFamily="34" charset="-34"/>
              </a:rPr>
              <a:t>our</a:t>
            </a:r>
            <a:r>
              <a:rPr lang="da-DK" sz="2000" dirty="0">
                <a:solidFill>
                  <a:schemeClr val="tx1">
                    <a:lumMod val="75000"/>
                    <a:lumOff val="25000"/>
                  </a:schemeClr>
                </a:solidFill>
                <a:latin typeface="Trebuchet MS" pitchFamily="34" charset="0"/>
                <a:cs typeface="Leelawadee UI Semilight" panose="020B0402040204020203" pitchFamily="34" charset="-34"/>
              </a:rPr>
              <a:t> </a:t>
            </a:r>
            <a:r>
              <a:rPr lang="da-DK" sz="2000" dirty="0" err="1">
                <a:solidFill>
                  <a:schemeClr val="tx1">
                    <a:lumMod val="75000"/>
                    <a:lumOff val="25000"/>
                  </a:schemeClr>
                </a:solidFill>
                <a:latin typeface="Trebuchet MS" pitchFamily="34" charset="0"/>
                <a:cs typeface="Leelawadee UI Semilight" panose="020B0402040204020203" pitchFamily="34" charset="-34"/>
              </a:rPr>
              <a:t>customers</a:t>
            </a:r>
            <a:r>
              <a:rPr lang="da-DK" sz="2000" dirty="0">
                <a:solidFill>
                  <a:schemeClr val="tx1">
                    <a:lumMod val="75000"/>
                    <a:lumOff val="25000"/>
                  </a:schemeClr>
                </a:solidFill>
                <a:latin typeface="Trebuchet MS" pitchFamily="34" charset="0"/>
                <a:cs typeface="Leelawadee UI Semilight" panose="020B0402040204020203" pitchFamily="34" charset="-34"/>
              </a:rPr>
              <a:t> save 100 </a:t>
            </a:r>
            <a:r>
              <a:rPr lang="da-DK" sz="2000" dirty="0" err="1">
                <a:solidFill>
                  <a:schemeClr val="tx1">
                    <a:lumMod val="75000"/>
                    <a:lumOff val="25000"/>
                  </a:schemeClr>
                </a:solidFill>
                <a:latin typeface="Trebuchet MS" pitchFamily="34" charset="0"/>
                <a:cs typeface="Leelawadee UI Semilight" panose="020B0402040204020203" pitchFamily="34" charset="-34"/>
              </a:rPr>
              <a:t>hours</a:t>
            </a:r>
            <a:r>
              <a:rPr lang="da-DK" sz="2000" dirty="0">
                <a:solidFill>
                  <a:schemeClr val="tx1">
                    <a:lumMod val="75000"/>
                    <a:lumOff val="25000"/>
                  </a:schemeClr>
                </a:solidFill>
                <a:latin typeface="Trebuchet MS" pitchFamily="34" charset="0"/>
                <a:cs typeface="Leelawadee UI Semilight" panose="020B0402040204020203" pitchFamily="34" charset="-34"/>
              </a:rPr>
              <a:t> per </a:t>
            </a:r>
            <a:r>
              <a:rPr lang="da-DK" sz="2000" dirty="0" err="1">
                <a:solidFill>
                  <a:schemeClr val="tx1">
                    <a:lumMod val="75000"/>
                    <a:lumOff val="25000"/>
                  </a:schemeClr>
                </a:solidFill>
                <a:latin typeface="Trebuchet MS" pitchFamily="34" charset="0"/>
                <a:cs typeface="Leelawadee UI Semilight" panose="020B0402040204020203" pitchFamily="34" charset="-34"/>
              </a:rPr>
              <a:t>project</a:t>
            </a:r>
            <a:r>
              <a:rPr lang="da-DK" sz="2000" dirty="0">
                <a:solidFill>
                  <a:schemeClr val="tx1">
                    <a:lumMod val="75000"/>
                    <a:lumOff val="25000"/>
                  </a:schemeClr>
                </a:solidFill>
                <a:latin typeface="Trebuchet MS" pitchFamily="34" charset="0"/>
                <a:cs typeface="Leelawadee UI Semilight" panose="020B0402040204020203" pitchFamily="34" charset="-34"/>
              </a:rPr>
              <a:t> due to the </a:t>
            </a:r>
            <a:r>
              <a:rPr lang="da-DK" sz="2000" dirty="0" err="1">
                <a:solidFill>
                  <a:schemeClr val="tx1">
                    <a:lumMod val="75000"/>
                    <a:lumOff val="25000"/>
                  </a:schemeClr>
                </a:solidFill>
                <a:latin typeface="Trebuchet MS" pitchFamily="34" charset="0"/>
                <a:cs typeface="Leelawadee UI Semilight" panose="020B0402040204020203" pitchFamily="34" charset="-34"/>
              </a:rPr>
              <a:t>ease</a:t>
            </a:r>
            <a:r>
              <a:rPr lang="da-DK" sz="2000" dirty="0">
                <a:solidFill>
                  <a:schemeClr val="tx1">
                    <a:lumMod val="75000"/>
                    <a:lumOff val="25000"/>
                  </a:schemeClr>
                </a:solidFill>
                <a:latin typeface="Trebuchet MS" pitchFamily="34" charset="0"/>
                <a:cs typeface="Leelawadee UI Semilight" panose="020B0402040204020203" pitchFamily="34" charset="-34"/>
              </a:rPr>
              <a:t> of installation</a:t>
            </a:r>
          </a:p>
          <a:p>
            <a:endParaRPr lang="da-DK" sz="2000" dirty="0">
              <a:solidFill>
                <a:schemeClr val="tx1">
                  <a:lumMod val="75000"/>
                  <a:lumOff val="25000"/>
                </a:schemeClr>
              </a:solidFill>
              <a:latin typeface="Trebuchet MS" pitchFamily="34" charset="0"/>
              <a:cs typeface="Leelawadee UI Semilight" panose="020B0402040204020203" pitchFamily="34" charset="-34"/>
            </a:endParaRPr>
          </a:p>
          <a:p>
            <a:r>
              <a:rPr lang="da-DK" sz="2000" dirty="0">
                <a:solidFill>
                  <a:schemeClr val="tx1">
                    <a:lumMod val="75000"/>
                    <a:lumOff val="25000"/>
                  </a:schemeClr>
                </a:solidFill>
                <a:latin typeface="Trebuchet MS" pitchFamily="34" charset="0"/>
                <a:cs typeface="Leelawadee UI Semilight" panose="020B0402040204020203" pitchFamily="34" charset="-34"/>
              </a:rPr>
              <a:t>◼ On average </a:t>
            </a:r>
            <a:r>
              <a:rPr lang="da-DK" sz="2000" dirty="0" err="1">
                <a:solidFill>
                  <a:schemeClr val="tx1">
                    <a:lumMod val="75000"/>
                    <a:lumOff val="25000"/>
                  </a:schemeClr>
                </a:solidFill>
                <a:latin typeface="Trebuchet MS" pitchFamily="34" charset="0"/>
                <a:cs typeface="Leelawadee UI Semilight" panose="020B0402040204020203" pitchFamily="34" charset="-34"/>
              </a:rPr>
              <a:t>that</a:t>
            </a:r>
            <a:r>
              <a:rPr lang="da-DK" sz="2000" dirty="0">
                <a:solidFill>
                  <a:schemeClr val="tx1">
                    <a:lumMod val="75000"/>
                    <a:lumOff val="25000"/>
                  </a:schemeClr>
                </a:solidFill>
                <a:latin typeface="Trebuchet MS" pitchFamily="34" charset="0"/>
                <a:cs typeface="Leelawadee UI Semilight" panose="020B0402040204020203" pitchFamily="34" charset="-34"/>
              </a:rPr>
              <a:t> </a:t>
            </a:r>
            <a:r>
              <a:rPr lang="da-DK" sz="2000" dirty="0" err="1">
                <a:solidFill>
                  <a:schemeClr val="tx1">
                    <a:lumMod val="75000"/>
                    <a:lumOff val="25000"/>
                  </a:schemeClr>
                </a:solidFill>
                <a:latin typeface="Trebuchet MS" pitchFamily="34" charset="0"/>
                <a:cs typeface="Leelawadee UI Semilight" panose="020B0402040204020203" pitchFamily="34" charset="-34"/>
              </a:rPr>
              <a:t>means</a:t>
            </a:r>
            <a:r>
              <a:rPr lang="da-DK" sz="2000" dirty="0">
                <a:solidFill>
                  <a:schemeClr val="tx1">
                    <a:lumMod val="75000"/>
                    <a:lumOff val="25000"/>
                  </a:schemeClr>
                </a:solidFill>
                <a:latin typeface="Trebuchet MS" pitchFamily="34" charset="0"/>
                <a:cs typeface="Leelawadee UI Semilight" panose="020B0402040204020203" pitchFamily="34" charset="-34"/>
              </a:rPr>
              <a:t> </a:t>
            </a:r>
            <a:r>
              <a:rPr lang="da-DK" sz="2000" dirty="0" err="1">
                <a:solidFill>
                  <a:schemeClr val="tx1">
                    <a:lumMod val="75000"/>
                    <a:lumOff val="25000"/>
                  </a:schemeClr>
                </a:solidFill>
                <a:latin typeface="Trebuchet MS" pitchFamily="34" charset="0"/>
                <a:cs typeface="Leelawadee UI Semilight" panose="020B0402040204020203" pitchFamily="34" charset="-34"/>
              </a:rPr>
              <a:t>we</a:t>
            </a:r>
            <a:r>
              <a:rPr lang="da-DK" sz="2000" dirty="0">
                <a:solidFill>
                  <a:schemeClr val="tx1">
                    <a:lumMod val="75000"/>
                    <a:lumOff val="25000"/>
                  </a:schemeClr>
                </a:solidFill>
                <a:latin typeface="Trebuchet MS" pitchFamily="34" charset="0"/>
                <a:cs typeface="Leelawadee UI Semilight" panose="020B0402040204020203" pitchFamily="34" charset="-34"/>
              </a:rPr>
              <a:t> have </a:t>
            </a:r>
            <a:r>
              <a:rPr lang="da-DK" sz="2000" dirty="0" err="1">
                <a:solidFill>
                  <a:schemeClr val="tx1">
                    <a:lumMod val="75000"/>
                    <a:lumOff val="25000"/>
                  </a:schemeClr>
                </a:solidFill>
                <a:latin typeface="Trebuchet MS" pitchFamily="34" charset="0"/>
                <a:cs typeface="Leelawadee UI Semilight" panose="020B0402040204020203" pitchFamily="34" charset="-34"/>
              </a:rPr>
              <a:t>saved</a:t>
            </a:r>
            <a:r>
              <a:rPr lang="da-DK" sz="2000" dirty="0">
                <a:solidFill>
                  <a:schemeClr val="tx1">
                    <a:lumMod val="75000"/>
                    <a:lumOff val="25000"/>
                  </a:schemeClr>
                </a:solidFill>
                <a:latin typeface="Trebuchet MS" pitchFamily="34" charset="0"/>
                <a:cs typeface="Leelawadee UI Semilight" panose="020B0402040204020203" pitchFamily="34" charset="-34"/>
              </a:rPr>
              <a:t> </a:t>
            </a:r>
            <a:r>
              <a:rPr lang="da-DK" sz="2000" dirty="0" err="1">
                <a:solidFill>
                  <a:schemeClr val="tx1">
                    <a:lumMod val="75000"/>
                    <a:lumOff val="25000"/>
                  </a:schemeClr>
                </a:solidFill>
                <a:latin typeface="Trebuchet MS" pitchFamily="34" charset="0"/>
                <a:cs typeface="Leelawadee UI Semilight" panose="020B0402040204020203" pitchFamily="34" charset="-34"/>
              </a:rPr>
              <a:t>contractors</a:t>
            </a:r>
            <a:r>
              <a:rPr lang="da-DK" sz="2000" dirty="0">
                <a:solidFill>
                  <a:schemeClr val="tx1">
                    <a:lumMod val="75000"/>
                    <a:lumOff val="25000"/>
                  </a:schemeClr>
                </a:solidFill>
                <a:latin typeface="Trebuchet MS" pitchFamily="34" charset="0"/>
                <a:cs typeface="Leelawadee UI Semilight" panose="020B0402040204020203" pitchFamily="34" charset="-34"/>
              </a:rPr>
              <a:t> more </a:t>
            </a:r>
            <a:r>
              <a:rPr lang="da-DK" sz="2000" dirty="0" err="1">
                <a:solidFill>
                  <a:schemeClr val="tx1">
                    <a:lumMod val="75000"/>
                    <a:lumOff val="25000"/>
                  </a:schemeClr>
                </a:solidFill>
                <a:latin typeface="Trebuchet MS" pitchFamily="34" charset="0"/>
                <a:cs typeface="Leelawadee UI Semilight" panose="020B0402040204020203" pitchFamily="34" charset="-34"/>
              </a:rPr>
              <a:t>than</a:t>
            </a:r>
            <a:r>
              <a:rPr lang="da-DK" sz="2000" dirty="0">
                <a:solidFill>
                  <a:schemeClr val="tx1">
                    <a:lumMod val="75000"/>
                    <a:lumOff val="25000"/>
                  </a:schemeClr>
                </a:solidFill>
                <a:latin typeface="Trebuchet MS" pitchFamily="34" charset="0"/>
                <a:cs typeface="Leelawadee UI Semilight" panose="020B0402040204020203" pitchFamily="34" charset="-34"/>
              </a:rPr>
              <a:t> 77,000 </a:t>
            </a:r>
            <a:r>
              <a:rPr lang="da-DK" sz="2000" dirty="0" err="1">
                <a:solidFill>
                  <a:schemeClr val="tx1">
                    <a:lumMod val="75000"/>
                    <a:lumOff val="25000"/>
                  </a:schemeClr>
                </a:solidFill>
                <a:latin typeface="Trebuchet MS" pitchFamily="34" charset="0"/>
                <a:cs typeface="Leelawadee UI Semilight" panose="020B0402040204020203" pitchFamily="34" charset="-34"/>
              </a:rPr>
              <a:t>work</a:t>
            </a:r>
            <a:r>
              <a:rPr lang="da-DK" sz="2000" dirty="0">
                <a:solidFill>
                  <a:schemeClr val="tx1">
                    <a:lumMod val="75000"/>
                    <a:lumOff val="25000"/>
                  </a:schemeClr>
                </a:solidFill>
                <a:latin typeface="Trebuchet MS" pitchFamily="34" charset="0"/>
                <a:cs typeface="Leelawadee UI Semilight" panose="020B0402040204020203" pitchFamily="34" charset="-34"/>
              </a:rPr>
              <a:t> </a:t>
            </a:r>
            <a:r>
              <a:rPr lang="da-DK" sz="2000" dirty="0" err="1">
                <a:solidFill>
                  <a:schemeClr val="tx1">
                    <a:lumMod val="75000"/>
                    <a:lumOff val="25000"/>
                  </a:schemeClr>
                </a:solidFill>
                <a:latin typeface="Trebuchet MS" pitchFamily="34" charset="0"/>
                <a:cs typeface="Leelawadee UI Semilight" panose="020B0402040204020203" pitchFamily="34" charset="-34"/>
              </a:rPr>
              <a:t>days</a:t>
            </a:r>
            <a:r>
              <a:rPr lang="da-DK" sz="2000" dirty="0">
                <a:solidFill>
                  <a:schemeClr val="tx1">
                    <a:lumMod val="75000"/>
                    <a:lumOff val="25000"/>
                  </a:schemeClr>
                </a:solidFill>
                <a:latin typeface="Trebuchet MS" pitchFamily="34" charset="0"/>
                <a:cs typeface="Leelawadee UI Semilight" panose="020B0402040204020203" pitchFamily="34" charset="-34"/>
              </a:rPr>
              <a:t> last </a:t>
            </a:r>
            <a:r>
              <a:rPr lang="da-DK" sz="2000" dirty="0" err="1">
                <a:solidFill>
                  <a:schemeClr val="tx1">
                    <a:lumMod val="75000"/>
                    <a:lumOff val="25000"/>
                  </a:schemeClr>
                </a:solidFill>
                <a:latin typeface="Trebuchet MS" pitchFamily="34" charset="0"/>
                <a:cs typeface="Leelawadee UI Semilight" panose="020B0402040204020203" pitchFamily="34" charset="-34"/>
              </a:rPr>
              <a:t>year</a:t>
            </a:r>
            <a:endParaRPr lang="da-DK" sz="2000" dirty="0">
              <a:solidFill>
                <a:schemeClr val="tx1">
                  <a:lumMod val="75000"/>
                  <a:lumOff val="25000"/>
                </a:schemeClr>
              </a:solidFill>
              <a:latin typeface="Trebuchet MS" pitchFamily="34" charset="0"/>
              <a:cs typeface="Leelawadee UI Semilight" panose="020B0402040204020203" pitchFamily="34" charset="-34"/>
            </a:endParaRPr>
          </a:p>
          <a:p>
            <a:endParaRPr lang="da-DK" sz="2000" dirty="0">
              <a:solidFill>
                <a:schemeClr val="tx1">
                  <a:lumMod val="75000"/>
                  <a:lumOff val="25000"/>
                </a:schemeClr>
              </a:solidFill>
              <a:latin typeface="Trebuchet MS" pitchFamily="34" charset="0"/>
              <a:cs typeface="Leelawadee UI Semilight" panose="020B0402040204020203" pitchFamily="34" charset="-34"/>
            </a:endParaRPr>
          </a:p>
          <a:p>
            <a:r>
              <a:rPr lang="da-DK" sz="2000" dirty="0">
                <a:solidFill>
                  <a:schemeClr val="tx1">
                    <a:lumMod val="75000"/>
                    <a:lumOff val="25000"/>
                  </a:schemeClr>
                </a:solidFill>
                <a:latin typeface="Trebuchet MS" pitchFamily="34" charset="0"/>
                <a:cs typeface="Leelawadee UI Semilight" panose="020B0402040204020203" pitchFamily="34" charset="-34"/>
              </a:rPr>
              <a:t>◼ On a </a:t>
            </a:r>
            <a:r>
              <a:rPr lang="da-DK" sz="2000" dirty="0" err="1">
                <a:solidFill>
                  <a:schemeClr val="tx1">
                    <a:lumMod val="75000"/>
                    <a:lumOff val="25000"/>
                  </a:schemeClr>
                </a:solidFill>
                <a:latin typeface="Trebuchet MS" pitchFamily="34" charset="0"/>
                <a:cs typeface="Leelawadee UI Semilight" panose="020B0402040204020203" pitchFamily="34" charset="-34"/>
              </a:rPr>
              <a:t>typical</a:t>
            </a:r>
            <a:r>
              <a:rPr lang="da-DK" sz="2000" dirty="0">
                <a:solidFill>
                  <a:schemeClr val="tx1">
                    <a:lumMod val="75000"/>
                    <a:lumOff val="25000"/>
                  </a:schemeClr>
                </a:solidFill>
                <a:latin typeface="Trebuchet MS" pitchFamily="34" charset="0"/>
                <a:cs typeface="Leelawadee UI Semilight" panose="020B0402040204020203" pitchFamily="34" charset="-34"/>
              </a:rPr>
              <a:t> installation, a </a:t>
            </a:r>
            <a:r>
              <a:rPr lang="da-DK" sz="2000" dirty="0" err="1">
                <a:solidFill>
                  <a:schemeClr val="tx1">
                    <a:lumMod val="75000"/>
                    <a:lumOff val="25000"/>
                  </a:schemeClr>
                </a:solidFill>
                <a:latin typeface="Trebuchet MS" pitchFamily="34" charset="0"/>
                <a:cs typeface="Leelawadee UI Semilight" panose="020B0402040204020203" pitchFamily="34" charset="-34"/>
              </a:rPr>
              <a:t>contractor</a:t>
            </a:r>
            <a:r>
              <a:rPr lang="da-DK" sz="2000" dirty="0">
                <a:solidFill>
                  <a:schemeClr val="tx1">
                    <a:lumMod val="75000"/>
                    <a:lumOff val="25000"/>
                  </a:schemeClr>
                </a:solidFill>
                <a:latin typeface="Trebuchet MS" pitchFamily="34" charset="0"/>
                <a:cs typeface="Leelawadee UI Semilight" panose="020B0402040204020203" pitchFamily="34" charset="-34"/>
              </a:rPr>
              <a:t> </a:t>
            </a:r>
            <a:r>
              <a:rPr lang="da-DK" sz="2000" dirty="0" err="1">
                <a:solidFill>
                  <a:schemeClr val="tx1">
                    <a:lumMod val="75000"/>
                    <a:lumOff val="25000"/>
                  </a:schemeClr>
                </a:solidFill>
                <a:latin typeface="Trebuchet MS" pitchFamily="34" charset="0"/>
                <a:cs typeface="Leelawadee UI Semilight" panose="020B0402040204020203" pitchFamily="34" charset="-34"/>
              </a:rPr>
              <a:t>can</a:t>
            </a:r>
            <a:r>
              <a:rPr lang="da-DK" sz="2000" dirty="0">
                <a:solidFill>
                  <a:schemeClr val="tx1">
                    <a:lumMod val="75000"/>
                    <a:lumOff val="25000"/>
                  </a:schemeClr>
                </a:solidFill>
                <a:latin typeface="Trebuchet MS" pitchFamily="34" charset="0"/>
                <a:cs typeface="Leelawadee UI Semilight" panose="020B0402040204020203" pitchFamily="34" charset="-34"/>
              </a:rPr>
              <a:t> save a minimum of 70% on installation time</a:t>
            </a:r>
            <a:endParaRPr lang="da-DK" sz="2000" dirty="0">
              <a:solidFill>
                <a:schemeClr val="tx1">
                  <a:lumMod val="75000"/>
                  <a:lumOff val="25000"/>
                </a:schemeClr>
              </a:solidFill>
              <a:latin typeface="Leelawadee UI Semilight" panose="020B0402040204020203" pitchFamily="34" charset="-34"/>
              <a:cs typeface="Leelawadee UI Semilight" panose="020B0402040204020203" pitchFamily="34" charset="-34"/>
            </a:endParaRPr>
          </a:p>
          <a:p>
            <a:endParaRPr lang="da-DK" sz="2000" dirty="0">
              <a:solidFill>
                <a:schemeClr val="tx1">
                  <a:lumMod val="75000"/>
                  <a:lumOff val="25000"/>
                </a:schemeClr>
              </a:solidFill>
              <a:latin typeface="Leelawadee UI Semilight" panose="020B0402040204020203" pitchFamily="34" charset="-34"/>
              <a:cs typeface="Leelawadee UI Semilight" panose="020B0402040204020203" pitchFamily="34" charset="-34"/>
            </a:endParaRPr>
          </a:p>
          <a:p>
            <a:endParaRPr lang="da-DK" sz="2000" dirty="0">
              <a:solidFill>
                <a:schemeClr val="tx1">
                  <a:lumMod val="75000"/>
                  <a:lumOff val="25000"/>
                </a:schemeClr>
              </a:solidFill>
              <a:latin typeface="Leelawadee UI Semilight" panose="020B0402040204020203" pitchFamily="34" charset="-34"/>
              <a:cs typeface="Leelawadee UI Semilight" panose="020B0402040204020203" pitchFamily="34" charset="-34"/>
            </a:endParaRPr>
          </a:p>
          <a:p>
            <a:r>
              <a:rPr lang="da-DK" sz="2000" dirty="0">
                <a:solidFill>
                  <a:schemeClr val="tx1">
                    <a:lumMod val="75000"/>
                    <a:lumOff val="25000"/>
                  </a:schemeClr>
                </a:solidFill>
                <a:latin typeface="Leelawadee UI Semilight" panose="020B0402040204020203" pitchFamily="34" charset="-34"/>
                <a:cs typeface="Leelawadee UI Semilight" panose="020B0402040204020203" pitchFamily="34" charset="-34"/>
              </a:rPr>
              <a:t> </a:t>
            </a:r>
            <a:endParaRPr lang="da-DK" sz="2000" dirty="0">
              <a:solidFill>
                <a:schemeClr val="tx1">
                  <a:lumMod val="75000"/>
                  <a:lumOff val="25000"/>
                </a:schemeClr>
              </a:solidFill>
              <a:latin typeface="Trebuchet MS" pitchFamily="34" charset="0"/>
              <a:cs typeface="Leelawadee UI Semilight" panose="020B0402040204020203" pitchFamily="34" charset="-34"/>
            </a:endParaRPr>
          </a:p>
          <a:p>
            <a:endParaRPr lang="da-DK" sz="2000" dirty="0">
              <a:solidFill>
                <a:schemeClr val="tx1">
                  <a:lumMod val="75000"/>
                  <a:lumOff val="25000"/>
                </a:schemeClr>
              </a:solidFill>
              <a:latin typeface="Trebuchet MS" pitchFamily="34" charset="0"/>
              <a:cs typeface="Leelawadee UI Semilight" panose="020B0402040204020203" pitchFamily="34" charset="-34"/>
            </a:endParaRPr>
          </a:p>
          <a:p>
            <a:endParaRPr lang="tr-TR" sz="2000" dirty="0">
              <a:solidFill>
                <a:schemeClr val="tx1">
                  <a:lumMod val="75000"/>
                  <a:lumOff val="25000"/>
                </a:schemeClr>
              </a:solidFill>
              <a:latin typeface="Trebuchet MS" pitchFamily="34" charset="0"/>
            </a:endParaRPr>
          </a:p>
        </p:txBody>
      </p:sp>
      <p:sp>
        <p:nvSpPr>
          <p:cNvPr id="18" name="Dikdörtgen 17"/>
          <p:cNvSpPr/>
          <p:nvPr/>
        </p:nvSpPr>
        <p:spPr>
          <a:xfrm>
            <a:off x="1676400" y="214325"/>
            <a:ext cx="338473" cy="338554"/>
          </a:xfrm>
          <a:prstGeom prst="rect">
            <a:avLst/>
          </a:prstGeom>
        </p:spPr>
        <p:txBody>
          <a:bodyPr wrap="square">
            <a:spAutoFit/>
          </a:bodyPr>
          <a:lstStyle/>
          <a:p>
            <a:r>
              <a:rPr lang="tr-TR" sz="1600" dirty="0">
                <a:solidFill>
                  <a:schemeClr val="accent2">
                    <a:lumMod val="50000"/>
                  </a:schemeClr>
                </a:solidFill>
                <a:latin typeface="Trebuchet MS" pitchFamily="34" charset="0"/>
              </a:rPr>
              <a:t>®</a:t>
            </a:r>
            <a:endParaRPr lang="da-DK" sz="1600" dirty="0">
              <a:solidFill>
                <a:schemeClr val="accent2">
                  <a:lumMod val="50000"/>
                </a:schemeClr>
              </a:solidFill>
              <a:latin typeface="Trebuchet MS" pitchFamily="34" charset="0"/>
            </a:endParaRPr>
          </a:p>
        </p:txBody>
      </p:sp>
      <p:sp>
        <p:nvSpPr>
          <p:cNvPr id="29" name="Metin kutusu 28"/>
          <p:cNvSpPr txBox="1"/>
          <p:nvPr/>
        </p:nvSpPr>
        <p:spPr>
          <a:xfrm>
            <a:off x="228600" y="214325"/>
            <a:ext cx="4114800" cy="523220"/>
          </a:xfrm>
          <a:prstGeom prst="rect">
            <a:avLst/>
          </a:prstGeom>
          <a:noFill/>
        </p:spPr>
        <p:txBody>
          <a:bodyPr wrap="square" rtlCol="0">
            <a:spAutoFit/>
          </a:bodyPr>
          <a:lstStyle/>
          <a:p>
            <a:r>
              <a:rPr lang="tr-TR" sz="2800" dirty="0" err="1">
                <a:solidFill>
                  <a:schemeClr val="accent2">
                    <a:lumMod val="50000"/>
                  </a:schemeClr>
                </a:solidFill>
                <a:latin typeface="Trebuchet MS" pitchFamily="34" charset="0"/>
              </a:rPr>
              <a:t>FabricAir</a:t>
            </a:r>
            <a:r>
              <a:rPr lang="tr-TR" dirty="0">
                <a:solidFill>
                  <a:schemeClr val="accent2">
                    <a:lumMod val="50000"/>
                  </a:schemeClr>
                </a:solidFill>
                <a:latin typeface="Trebuchet MS" pitchFamily="34" charset="0"/>
              </a:rPr>
              <a:t>  </a:t>
            </a:r>
            <a:r>
              <a:rPr lang="tr-TR" sz="1400" dirty="0" err="1">
                <a:solidFill>
                  <a:schemeClr val="accent2">
                    <a:lumMod val="50000"/>
                  </a:schemeClr>
                </a:solidFill>
                <a:latin typeface="Trebuchet MS" pitchFamily="34" charset="0"/>
              </a:rPr>
              <a:t>Fabric</a:t>
            </a:r>
            <a:r>
              <a:rPr lang="tr-TR" sz="1400" dirty="0">
                <a:solidFill>
                  <a:schemeClr val="accent2">
                    <a:lumMod val="50000"/>
                  </a:schemeClr>
                </a:solidFill>
                <a:latin typeface="Trebuchet MS" pitchFamily="34" charset="0"/>
              </a:rPr>
              <a:t> </a:t>
            </a:r>
            <a:r>
              <a:rPr lang="tr-TR" sz="1400" dirty="0" err="1">
                <a:solidFill>
                  <a:schemeClr val="accent2">
                    <a:lumMod val="50000"/>
                  </a:schemeClr>
                </a:solidFill>
                <a:latin typeface="Trebuchet MS" pitchFamily="34" charset="0"/>
              </a:rPr>
              <a:t>Ducts</a:t>
            </a:r>
            <a:endParaRPr lang="tr-TR" sz="1400" dirty="0">
              <a:solidFill>
                <a:schemeClr val="accent2">
                  <a:lumMod val="50000"/>
                </a:schemeClr>
              </a:solidFill>
              <a:latin typeface="Trebuchet MS" pitchFamily="34" charset="0"/>
            </a:endParaRPr>
          </a:p>
        </p:txBody>
      </p:sp>
      <p:grpSp>
        <p:nvGrpSpPr>
          <p:cNvPr id="28" name="Grup 14">
            <a:extLst>
              <a:ext uri="{FF2B5EF4-FFF2-40B4-BE49-F238E27FC236}">
                <a16:creationId xmlns:a16="http://schemas.microsoft.com/office/drawing/2014/main" id="{A1A8DADD-F048-4AC1-BEC5-28FFA170402B}"/>
              </a:ext>
            </a:extLst>
          </p:cNvPr>
          <p:cNvGrpSpPr/>
          <p:nvPr/>
        </p:nvGrpSpPr>
        <p:grpSpPr>
          <a:xfrm>
            <a:off x="1" y="0"/>
            <a:ext cx="9144000" cy="1481456"/>
            <a:chOff x="1" y="0"/>
            <a:chExt cx="9144000" cy="1481456"/>
          </a:xfrm>
        </p:grpSpPr>
        <p:pic>
          <p:nvPicPr>
            <p:cNvPr id="30" name="Resim 17">
              <a:extLst>
                <a:ext uri="{FF2B5EF4-FFF2-40B4-BE49-F238E27FC236}">
                  <a16:creationId xmlns:a16="http://schemas.microsoft.com/office/drawing/2014/main" id="{01B7D63D-04E6-482F-8C88-4A7B01984F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1481456"/>
            </a:xfrm>
            <a:prstGeom prst="rect">
              <a:avLst/>
            </a:prstGeom>
          </p:spPr>
        </p:pic>
        <p:grpSp>
          <p:nvGrpSpPr>
            <p:cNvPr id="31" name="Grup 18">
              <a:extLst>
                <a:ext uri="{FF2B5EF4-FFF2-40B4-BE49-F238E27FC236}">
                  <a16:creationId xmlns:a16="http://schemas.microsoft.com/office/drawing/2014/main" id="{C54E755C-1C97-4278-8B13-C4A95D5A6D0D}"/>
                </a:ext>
              </a:extLst>
            </p:cNvPr>
            <p:cNvGrpSpPr/>
            <p:nvPr/>
          </p:nvGrpSpPr>
          <p:grpSpPr>
            <a:xfrm>
              <a:off x="381000" y="100588"/>
              <a:ext cx="4572000" cy="646331"/>
              <a:chOff x="381000" y="100588"/>
              <a:chExt cx="4572000" cy="646331"/>
            </a:xfrm>
          </p:grpSpPr>
          <p:sp>
            <p:nvSpPr>
              <p:cNvPr id="32" name="Metin kutusu 19">
                <a:extLst>
                  <a:ext uri="{FF2B5EF4-FFF2-40B4-BE49-F238E27FC236}">
                    <a16:creationId xmlns:a16="http://schemas.microsoft.com/office/drawing/2014/main" id="{CB70EF52-5B7B-48FD-B5E3-5C1986E99F62}"/>
                  </a:ext>
                </a:extLst>
              </p:cNvPr>
              <p:cNvSpPr txBox="1"/>
              <p:nvPr/>
            </p:nvSpPr>
            <p:spPr>
              <a:xfrm>
                <a:off x="381000" y="100588"/>
                <a:ext cx="4572000" cy="646331"/>
              </a:xfrm>
              <a:prstGeom prst="rect">
                <a:avLst/>
              </a:prstGeom>
              <a:noFill/>
            </p:spPr>
            <p:txBody>
              <a:bodyPr wrap="square" rtlCol="0">
                <a:spAutoFit/>
              </a:bodyPr>
              <a:lstStyle/>
              <a:p>
                <a:r>
                  <a:rPr lang="da-DK" sz="3600" dirty="0" err="1">
                    <a:solidFill>
                      <a:schemeClr val="bg1"/>
                    </a:solidFill>
                    <a:latin typeface="Trebuchet MS" pitchFamily="34" charset="0"/>
                  </a:rPr>
                  <a:t>Why</a:t>
                </a:r>
                <a:r>
                  <a:rPr lang="da-DK" sz="3600" dirty="0">
                    <a:solidFill>
                      <a:schemeClr val="bg1"/>
                    </a:solidFill>
                    <a:latin typeface="Trebuchet MS" pitchFamily="34" charset="0"/>
                  </a:rPr>
                  <a:t> </a:t>
                </a:r>
                <a:r>
                  <a:rPr lang="da-DK" sz="3600" dirty="0" err="1">
                    <a:solidFill>
                      <a:schemeClr val="bg1"/>
                    </a:solidFill>
                    <a:latin typeface="Trebuchet MS" pitchFamily="34" charset="0"/>
                  </a:rPr>
                  <a:t>Fabric</a:t>
                </a:r>
                <a:r>
                  <a:rPr lang="da-DK" sz="3600" dirty="0">
                    <a:solidFill>
                      <a:schemeClr val="bg1"/>
                    </a:solidFill>
                    <a:latin typeface="Trebuchet MS" pitchFamily="34" charset="0"/>
                  </a:rPr>
                  <a:t> Ducting? </a:t>
                </a:r>
                <a:endParaRPr lang="tr-TR" sz="1600" dirty="0">
                  <a:solidFill>
                    <a:schemeClr val="bg1"/>
                  </a:solidFill>
                  <a:latin typeface="Trebuchet MS" pitchFamily="34" charset="0"/>
                </a:endParaRPr>
              </a:p>
            </p:txBody>
          </p:sp>
          <p:sp>
            <p:nvSpPr>
              <p:cNvPr id="33" name="Dikdörtgen 20">
                <a:extLst>
                  <a:ext uri="{FF2B5EF4-FFF2-40B4-BE49-F238E27FC236}">
                    <a16:creationId xmlns:a16="http://schemas.microsoft.com/office/drawing/2014/main" id="{A8F7E56B-FB3A-431C-ACF7-E4E794031E13}"/>
                  </a:ext>
                </a:extLst>
              </p:cNvPr>
              <p:cNvSpPr/>
              <p:nvPr/>
            </p:nvSpPr>
            <p:spPr>
              <a:xfrm>
                <a:off x="2263512" y="127024"/>
                <a:ext cx="184731" cy="369332"/>
              </a:xfrm>
              <a:prstGeom prst="rect">
                <a:avLst/>
              </a:prstGeom>
            </p:spPr>
            <p:txBody>
              <a:bodyPr wrap="none">
                <a:spAutoFit/>
              </a:bodyPr>
              <a:lstStyle/>
              <a:p>
                <a:endParaRPr lang="da-DK" dirty="0">
                  <a:solidFill>
                    <a:schemeClr val="bg1"/>
                  </a:solidFill>
                  <a:latin typeface="Trebuchet MS" pitchFamily="34" charset="0"/>
                </a:endParaRPr>
              </a:p>
            </p:txBody>
          </p:sp>
        </p:grpSp>
      </p:grpSp>
      <p:sp>
        <p:nvSpPr>
          <p:cNvPr id="34" name="Metin kutusu 8">
            <a:extLst>
              <a:ext uri="{FF2B5EF4-FFF2-40B4-BE49-F238E27FC236}">
                <a16:creationId xmlns:a16="http://schemas.microsoft.com/office/drawing/2014/main" id="{F4DDFFFE-CEC7-4E9D-851F-4650F0C24664}"/>
              </a:ext>
            </a:extLst>
          </p:cNvPr>
          <p:cNvSpPr txBox="1"/>
          <p:nvPr/>
        </p:nvSpPr>
        <p:spPr>
          <a:xfrm>
            <a:off x="6019800" y="878260"/>
            <a:ext cx="3045917" cy="461665"/>
          </a:xfrm>
          <a:prstGeom prst="rect">
            <a:avLst/>
          </a:prstGeom>
          <a:noFill/>
        </p:spPr>
        <p:txBody>
          <a:bodyPr wrap="square" rtlCol="0">
            <a:spAutoFit/>
          </a:bodyPr>
          <a:lstStyle/>
          <a:p>
            <a:r>
              <a:rPr lang="da-DK" sz="2400" b="1" dirty="0">
                <a:solidFill>
                  <a:schemeClr val="tx1">
                    <a:lumMod val="75000"/>
                    <a:lumOff val="25000"/>
                  </a:schemeClr>
                </a:solidFill>
                <a:latin typeface="Trebuchet MS" pitchFamily="34" charset="0"/>
              </a:rPr>
              <a:t>COST SAVINGS</a:t>
            </a:r>
            <a:endParaRPr lang="tr-TR" sz="2400" b="1" dirty="0">
              <a:solidFill>
                <a:schemeClr val="tx1">
                  <a:lumMod val="75000"/>
                  <a:lumOff val="25000"/>
                </a:schemeClr>
              </a:solidFill>
              <a:latin typeface="Trebuchet MS" pitchFamily="34" charset="0"/>
            </a:endParaRPr>
          </a:p>
        </p:txBody>
      </p:sp>
    </p:spTree>
    <p:extLst>
      <p:ext uri="{BB962C8B-B14F-4D97-AF65-F5344CB8AC3E}">
        <p14:creationId xmlns:p14="http://schemas.microsoft.com/office/powerpoint/2010/main" val="3288157970"/>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 4"/>
          <p:cNvGrpSpPr/>
          <p:nvPr/>
        </p:nvGrpSpPr>
        <p:grpSpPr>
          <a:xfrm>
            <a:off x="0" y="-19050"/>
            <a:ext cx="9144001" cy="1478858"/>
            <a:chOff x="0" y="1299"/>
            <a:chExt cx="9144001" cy="1478858"/>
          </a:xfrm>
        </p:grpSpPr>
        <p:pic>
          <p:nvPicPr>
            <p:cNvPr id="10" name="Resi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9"/>
              <a:ext cx="9144001" cy="1478858"/>
            </a:xfrm>
            <a:prstGeom prst="rect">
              <a:avLst/>
            </a:prstGeom>
          </p:spPr>
        </p:pic>
        <p:grpSp>
          <p:nvGrpSpPr>
            <p:cNvPr id="4" name="Grup 3"/>
            <p:cNvGrpSpPr/>
            <p:nvPr/>
          </p:nvGrpSpPr>
          <p:grpSpPr>
            <a:xfrm>
              <a:off x="445163" y="121275"/>
              <a:ext cx="3940502" cy="646331"/>
              <a:chOff x="516113" y="0"/>
              <a:chExt cx="3940502" cy="646331"/>
            </a:xfrm>
          </p:grpSpPr>
          <p:sp>
            <p:nvSpPr>
              <p:cNvPr id="16" name="Dikdörtgen 15"/>
              <p:cNvSpPr/>
              <p:nvPr/>
            </p:nvSpPr>
            <p:spPr>
              <a:xfrm>
                <a:off x="1944000" y="216000"/>
                <a:ext cx="304800" cy="276999"/>
              </a:xfrm>
              <a:prstGeom prst="rect">
                <a:avLst/>
              </a:prstGeom>
            </p:spPr>
            <p:txBody>
              <a:bodyPr wrap="square">
                <a:spAutoFit/>
              </a:bodyPr>
              <a:lstStyle/>
              <a:p>
                <a:endParaRPr lang="da-DK" sz="1200" dirty="0">
                  <a:solidFill>
                    <a:schemeClr val="bg1"/>
                  </a:solidFill>
                  <a:latin typeface="+mj-lt"/>
                </a:endParaRPr>
              </a:p>
            </p:txBody>
          </p:sp>
          <p:sp>
            <p:nvSpPr>
              <p:cNvPr id="3" name="Dikdörtgen 2"/>
              <p:cNvSpPr/>
              <p:nvPr/>
            </p:nvSpPr>
            <p:spPr>
              <a:xfrm>
                <a:off x="516113" y="0"/>
                <a:ext cx="3940502" cy="646331"/>
              </a:xfrm>
              <a:prstGeom prst="rect">
                <a:avLst/>
              </a:prstGeom>
            </p:spPr>
            <p:txBody>
              <a:bodyPr wrap="none">
                <a:spAutoFit/>
              </a:bodyPr>
              <a:lstStyle/>
              <a:p>
                <a:r>
                  <a:rPr lang="da-DK" sz="3600" dirty="0">
                    <a:solidFill>
                      <a:schemeClr val="bg1"/>
                    </a:solidFill>
                    <a:latin typeface="Trebuchet MS" panose="020B0603020202020204" pitchFamily="34" charset="0"/>
                  </a:rPr>
                  <a:t>Mission Statement</a:t>
                </a:r>
                <a:endParaRPr lang="tr-TR" sz="3600" dirty="0">
                  <a:solidFill>
                    <a:schemeClr val="bg1"/>
                  </a:solidFill>
                  <a:latin typeface="Trebuchet MS" panose="020B0603020202020204" pitchFamily="34" charset="0"/>
                </a:endParaRPr>
              </a:p>
            </p:txBody>
          </p:sp>
        </p:grpSp>
      </p:grpSp>
      <p:sp>
        <p:nvSpPr>
          <p:cNvPr id="11" name="Rectangle 10">
            <a:extLst>
              <a:ext uri="{FF2B5EF4-FFF2-40B4-BE49-F238E27FC236}">
                <a16:creationId xmlns:a16="http://schemas.microsoft.com/office/drawing/2014/main" id="{B0B3BD40-33FE-4C5A-A4E6-24127FE4529F}"/>
              </a:ext>
            </a:extLst>
          </p:cNvPr>
          <p:cNvSpPr/>
          <p:nvPr/>
        </p:nvSpPr>
        <p:spPr>
          <a:xfrm>
            <a:off x="990600" y="1530106"/>
            <a:ext cx="7162800" cy="4339650"/>
          </a:xfrm>
          <a:prstGeom prst="rect">
            <a:avLst/>
          </a:prstGeom>
        </p:spPr>
        <p:txBody>
          <a:bodyPr wrap="square">
            <a:spAutoFit/>
          </a:bodyPr>
          <a:lstStyle/>
          <a:p>
            <a:r>
              <a:rPr lang="en-US" sz="2000" dirty="0">
                <a:latin typeface="Trebuchet MS" panose="020B0603020202020204" pitchFamily="34" charset="0"/>
              </a:rPr>
              <a:t>“We provide non-metal HVAC/R solutions for air distribution and air dispersion that create </a:t>
            </a:r>
            <a:r>
              <a:rPr lang="en-US" sz="2000" dirty="0">
                <a:solidFill>
                  <a:srgbClr val="FF0000"/>
                </a:solidFill>
                <a:latin typeface="Trebuchet MS" panose="020B0603020202020204" pitchFamily="34" charset="0"/>
              </a:rPr>
              <a:t>outstanding value </a:t>
            </a:r>
            <a:r>
              <a:rPr lang="en-US" sz="2000" dirty="0">
                <a:latin typeface="Trebuchet MS" panose="020B0603020202020204" pitchFamily="34" charset="0"/>
              </a:rPr>
              <a:t>for our customers, beyond what any traditional or conventional ventilation solution has ever done. </a:t>
            </a:r>
          </a:p>
          <a:p>
            <a:endParaRPr lang="en-US" sz="2000" dirty="0">
              <a:latin typeface="Trebuchet MS" panose="020B0603020202020204" pitchFamily="34" charset="0"/>
            </a:endParaRPr>
          </a:p>
          <a:p>
            <a:r>
              <a:rPr lang="en-US" sz="2000" dirty="0">
                <a:latin typeface="Trebuchet MS" panose="020B0603020202020204" pitchFamily="34" charset="0"/>
              </a:rPr>
              <a:t>For more than 40 years we’ve refined our technology with two simple ideas in mind: </a:t>
            </a:r>
            <a:r>
              <a:rPr lang="en-US" sz="2000" dirty="0">
                <a:solidFill>
                  <a:srgbClr val="FF0000"/>
                </a:solidFill>
                <a:latin typeface="Trebuchet MS" panose="020B0603020202020204" pitchFamily="34" charset="0"/>
              </a:rPr>
              <a:t>make it better and make it easier</a:t>
            </a:r>
            <a:r>
              <a:rPr lang="en-US" sz="2000" dirty="0">
                <a:latin typeface="Trebuchet MS" panose="020B0603020202020204" pitchFamily="34" charset="0"/>
              </a:rPr>
              <a:t>.</a:t>
            </a:r>
          </a:p>
          <a:p>
            <a:r>
              <a:rPr lang="en-US" sz="2000" dirty="0">
                <a:latin typeface="Trebuchet MS" panose="020B0603020202020204" pitchFamily="34" charset="0"/>
              </a:rPr>
              <a:t>Our systems are </a:t>
            </a:r>
            <a:r>
              <a:rPr lang="en-US" sz="2000" dirty="0">
                <a:solidFill>
                  <a:srgbClr val="FF0000"/>
                </a:solidFill>
                <a:latin typeface="Trebuchet MS" panose="020B0603020202020204" pitchFamily="34" charset="0"/>
              </a:rPr>
              <a:t>easy to order </a:t>
            </a:r>
            <a:r>
              <a:rPr lang="en-US" sz="2000" dirty="0">
                <a:latin typeface="Trebuchet MS" panose="020B0603020202020204" pitchFamily="34" charset="0"/>
              </a:rPr>
              <a:t>and </a:t>
            </a:r>
            <a:r>
              <a:rPr lang="en-US" sz="2000" dirty="0">
                <a:solidFill>
                  <a:srgbClr val="FF0000"/>
                </a:solidFill>
                <a:latin typeface="Trebuchet MS" panose="020B0603020202020204" pitchFamily="34" charset="0"/>
              </a:rPr>
              <a:t>easy to install</a:t>
            </a:r>
            <a:r>
              <a:rPr lang="en-US" sz="2000" dirty="0">
                <a:latin typeface="Trebuchet MS" panose="020B0603020202020204" pitchFamily="34" charset="0"/>
              </a:rPr>
              <a:t>, which</a:t>
            </a:r>
          </a:p>
          <a:p>
            <a:r>
              <a:rPr lang="en-US" sz="2000" dirty="0">
                <a:latin typeface="Trebuchet MS" panose="020B0603020202020204" pitchFamily="34" charset="0"/>
              </a:rPr>
              <a:t>is why our customers consider us reliable and easy to do</a:t>
            </a:r>
          </a:p>
          <a:p>
            <a:r>
              <a:rPr lang="da-DK" sz="2000" dirty="0">
                <a:latin typeface="Trebuchet MS" panose="020B0603020202020204" pitchFamily="34" charset="0"/>
              </a:rPr>
              <a:t>business with. </a:t>
            </a:r>
            <a:r>
              <a:rPr lang="en-US" sz="2000" dirty="0">
                <a:solidFill>
                  <a:srgbClr val="FF0000"/>
                </a:solidFill>
                <a:latin typeface="Trebuchet MS" panose="020B0603020202020204" pitchFamily="34" charset="0"/>
              </a:rPr>
              <a:t>We never compromise </a:t>
            </a:r>
            <a:r>
              <a:rPr lang="en-US" sz="2000" dirty="0">
                <a:latin typeface="Trebuchet MS" panose="020B0603020202020204" pitchFamily="34" charset="0"/>
              </a:rPr>
              <a:t>on quality and always aspire to be </a:t>
            </a:r>
            <a:r>
              <a:rPr lang="en-US" sz="2000" dirty="0">
                <a:solidFill>
                  <a:srgbClr val="FF0000"/>
                </a:solidFill>
                <a:latin typeface="Trebuchet MS" panose="020B0603020202020204" pitchFamily="34" charset="0"/>
              </a:rPr>
              <a:t>superior</a:t>
            </a:r>
            <a:r>
              <a:rPr lang="en-US" sz="2000" dirty="0">
                <a:latin typeface="Trebuchet MS" panose="020B0603020202020204" pitchFamily="34" charset="0"/>
              </a:rPr>
              <a:t> when it comes to design and service.</a:t>
            </a:r>
            <a:r>
              <a:rPr lang="da-DK" sz="2000" dirty="0">
                <a:latin typeface="Trebuchet MS" panose="020B0603020202020204" pitchFamily="34" charset="0"/>
              </a:rPr>
              <a:t>”</a:t>
            </a:r>
          </a:p>
          <a:p>
            <a:endParaRPr lang="en-US" sz="2000" dirty="0">
              <a:latin typeface="Trebuchet MS" panose="020B0603020202020204" pitchFamily="34" charset="0"/>
            </a:endParaRPr>
          </a:p>
          <a:p>
            <a:endParaRPr lang="en-US" dirty="0"/>
          </a:p>
          <a:p>
            <a:endParaRPr lang="da-DK" dirty="0"/>
          </a:p>
        </p:txBody>
      </p:sp>
    </p:spTree>
    <p:extLst>
      <p:ext uri="{BB962C8B-B14F-4D97-AF65-F5344CB8AC3E}">
        <p14:creationId xmlns:p14="http://schemas.microsoft.com/office/powerpoint/2010/main" val="729886189"/>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a:off x="952501" y="1481456"/>
            <a:ext cx="7239000" cy="4708981"/>
          </a:xfrm>
          <a:prstGeom prst="rect">
            <a:avLst/>
          </a:prstGeom>
          <a:noFill/>
        </p:spPr>
        <p:txBody>
          <a:bodyPr wrap="square" rtlCol="0">
            <a:spAutoFit/>
          </a:bodyPr>
          <a:lstStyle/>
          <a:p>
            <a:r>
              <a:rPr lang="tr-TR" sz="2000" dirty="0">
                <a:solidFill>
                  <a:schemeClr val="tx1">
                    <a:lumMod val="75000"/>
                    <a:lumOff val="25000"/>
                  </a:schemeClr>
                </a:solidFill>
                <a:latin typeface="Leelawadee UI Semilight" panose="020B0402040204020203" pitchFamily="34" charset="-34"/>
                <a:cs typeface="Leelawadee UI Semilight" panose="020B0402040204020203" pitchFamily="34" charset="-34"/>
              </a:rPr>
              <a:t>◼</a:t>
            </a:r>
            <a:r>
              <a:rPr lang="da-DK" sz="2000" dirty="0">
                <a:solidFill>
                  <a:schemeClr val="tx1">
                    <a:lumMod val="75000"/>
                    <a:lumOff val="25000"/>
                  </a:schemeClr>
                </a:solidFill>
                <a:latin typeface="Leelawadee UI Semilight" panose="020B0402040204020203" pitchFamily="34" charset="-34"/>
                <a:cs typeface="Leelawadee UI Semilight" panose="020B0402040204020203" pitchFamily="34" charset="-34"/>
              </a:rPr>
              <a:t> </a:t>
            </a:r>
            <a:r>
              <a:rPr lang="da-DK" sz="2000" dirty="0" err="1">
                <a:solidFill>
                  <a:schemeClr val="tx1">
                    <a:lumMod val="75000"/>
                    <a:lumOff val="25000"/>
                  </a:schemeClr>
                </a:solidFill>
                <a:latin typeface="Trebuchet MS" pitchFamily="34" charset="0"/>
                <a:cs typeface="Leelawadee UI Semilight" panose="020B0402040204020203" pitchFamily="34" charset="-34"/>
              </a:rPr>
              <a:t>We</a:t>
            </a:r>
            <a:r>
              <a:rPr lang="da-DK" sz="2000" dirty="0">
                <a:solidFill>
                  <a:schemeClr val="tx1">
                    <a:lumMod val="75000"/>
                    <a:lumOff val="25000"/>
                  </a:schemeClr>
                </a:solidFill>
                <a:latin typeface="Trebuchet MS" pitchFamily="34" charset="0"/>
                <a:cs typeface="Leelawadee UI Semilight" panose="020B0402040204020203" pitchFamily="34" charset="-34"/>
              </a:rPr>
              <a:t> </a:t>
            </a:r>
            <a:r>
              <a:rPr lang="da-DK" sz="2000" dirty="0" err="1">
                <a:solidFill>
                  <a:schemeClr val="tx1">
                    <a:lumMod val="75000"/>
                    <a:lumOff val="25000"/>
                  </a:schemeClr>
                </a:solidFill>
                <a:latin typeface="Trebuchet MS" pitchFamily="34" charset="0"/>
                <a:cs typeface="Leelawadee UI Semilight" panose="020B0402040204020203" pitchFamily="34" charset="-34"/>
              </a:rPr>
              <a:t>invented</a:t>
            </a:r>
            <a:r>
              <a:rPr lang="da-DK" sz="2000" dirty="0">
                <a:solidFill>
                  <a:schemeClr val="tx1">
                    <a:lumMod val="75000"/>
                    <a:lumOff val="25000"/>
                  </a:schemeClr>
                </a:solidFill>
                <a:latin typeface="Trebuchet MS" pitchFamily="34" charset="0"/>
                <a:cs typeface="Leelawadee UI Semilight" panose="020B0402040204020203" pitchFamily="34" charset="-34"/>
              </a:rPr>
              <a:t> </a:t>
            </a:r>
            <a:r>
              <a:rPr lang="da-DK" sz="2000" dirty="0" err="1">
                <a:solidFill>
                  <a:schemeClr val="tx1">
                    <a:lumMod val="75000"/>
                    <a:lumOff val="25000"/>
                  </a:schemeClr>
                </a:solidFill>
                <a:latin typeface="Trebuchet MS" pitchFamily="34" charset="0"/>
                <a:cs typeface="Leelawadee UI Semilight" panose="020B0402040204020203" pitchFamily="34" charset="-34"/>
              </a:rPr>
              <a:t>facric</a:t>
            </a:r>
            <a:r>
              <a:rPr lang="da-DK" sz="2000" dirty="0">
                <a:solidFill>
                  <a:schemeClr val="tx1">
                    <a:lumMod val="75000"/>
                    <a:lumOff val="25000"/>
                  </a:schemeClr>
                </a:solidFill>
                <a:latin typeface="Trebuchet MS" pitchFamily="34" charset="0"/>
                <a:cs typeface="Leelawadee UI Semilight" panose="020B0402040204020203" pitchFamily="34" charset="-34"/>
              </a:rPr>
              <a:t> ducting in 1973</a:t>
            </a:r>
          </a:p>
          <a:p>
            <a:endParaRPr lang="da-DK" sz="2000" dirty="0">
              <a:solidFill>
                <a:schemeClr val="tx1">
                  <a:lumMod val="75000"/>
                  <a:lumOff val="25000"/>
                </a:schemeClr>
              </a:solidFill>
              <a:latin typeface="Trebuchet MS" pitchFamily="34" charset="0"/>
              <a:cs typeface="Leelawadee UI Semilight" panose="020B0402040204020203" pitchFamily="34" charset="-34"/>
            </a:endParaRPr>
          </a:p>
          <a:p>
            <a:r>
              <a:rPr lang="da-DK" sz="2000" dirty="0">
                <a:solidFill>
                  <a:schemeClr val="tx1">
                    <a:lumMod val="75000"/>
                    <a:lumOff val="25000"/>
                  </a:schemeClr>
                </a:solidFill>
                <a:latin typeface="Trebuchet MS" pitchFamily="34" charset="0"/>
                <a:cs typeface="Leelawadee UI Semilight" panose="020B0402040204020203" pitchFamily="34" charset="-34"/>
              </a:rPr>
              <a:t>◼ </a:t>
            </a:r>
            <a:r>
              <a:rPr lang="da-DK" sz="2000" dirty="0" err="1">
                <a:solidFill>
                  <a:schemeClr val="tx1">
                    <a:lumMod val="75000"/>
                    <a:lumOff val="25000"/>
                  </a:schemeClr>
                </a:solidFill>
                <a:latin typeface="Trebuchet MS" pitchFamily="34" charset="0"/>
                <a:cs typeface="Leelawadee UI Semilight" panose="020B0402040204020203" pitchFamily="34" charset="-34"/>
              </a:rPr>
              <a:t>We</a:t>
            </a:r>
            <a:r>
              <a:rPr lang="da-DK" sz="2000" dirty="0">
                <a:solidFill>
                  <a:schemeClr val="tx1">
                    <a:lumMod val="75000"/>
                    <a:lumOff val="25000"/>
                  </a:schemeClr>
                </a:solidFill>
                <a:latin typeface="Trebuchet MS" pitchFamily="34" charset="0"/>
                <a:cs typeface="Leelawadee UI Semilight" panose="020B0402040204020203" pitchFamily="34" charset="-34"/>
              </a:rPr>
              <a:t> </a:t>
            </a:r>
            <a:r>
              <a:rPr lang="da-DK" sz="2000" dirty="0" err="1">
                <a:solidFill>
                  <a:schemeClr val="tx1">
                    <a:lumMod val="75000"/>
                    <a:lumOff val="25000"/>
                  </a:schemeClr>
                </a:solidFill>
                <a:latin typeface="Trebuchet MS" pitchFamily="34" charset="0"/>
                <a:cs typeface="Leelawadee UI Semilight" panose="020B0402040204020203" pitchFamily="34" charset="-34"/>
              </a:rPr>
              <a:t>apply</a:t>
            </a:r>
            <a:r>
              <a:rPr lang="da-DK" sz="2000" dirty="0">
                <a:solidFill>
                  <a:schemeClr val="tx1">
                    <a:lumMod val="75000"/>
                    <a:lumOff val="25000"/>
                  </a:schemeClr>
                </a:solidFill>
                <a:latin typeface="Trebuchet MS" pitchFamily="34" charset="0"/>
                <a:cs typeface="Leelawadee UI Semilight" panose="020B0402040204020203" pitchFamily="34" charset="-34"/>
              </a:rPr>
              <a:t> </a:t>
            </a:r>
            <a:r>
              <a:rPr lang="da-DK" sz="2000" dirty="0" err="1">
                <a:solidFill>
                  <a:schemeClr val="tx1">
                    <a:lumMod val="75000"/>
                    <a:lumOff val="25000"/>
                  </a:schemeClr>
                </a:solidFill>
                <a:latin typeface="Trebuchet MS" pitchFamily="34" charset="0"/>
                <a:cs typeface="Leelawadee UI Semilight" panose="020B0402040204020203" pitchFamily="34" charset="-34"/>
              </a:rPr>
              <a:t>high-tech</a:t>
            </a:r>
            <a:r>
              <a:rPr lang="da-DK" sz="2000" dirty="0">
                <a:solidFill>
                  <a:schemeClr val="tx1">
                    <a:lumMod val="75000"/>
                    <a:lumOff val="25000"/>
                  </a:schemeClr>
                </a:solidFill>
                <a:latin typeface="Trebuchet MS" pitchFamily="34" charset="0"/>
                <a:cs typeface="Leelawadee UI Semilight" panose="020B0402040204020203" pitchFamily="34" charset="-34"/>
              </a:rPr>
              <a:t> laser </a:t>
            </a:r>
            <a:r>
              <a:rPr lang="da-DK" sz="2000" dirty="0" err="1">
                <a:solidFill>
                  <a:schemeClr val="tx1">
                    <a:lumMod val="75000"/>
                    <a:lumOff val="25000"/>
                  </a:schemeClr>
                </a:solidFill>
                <a:latin typeface="Trebuchet MS" pitchFamily="34" charset="0"/>
                <a:cs typeface="Leelawadee UI Semilight" panose="020B0402040204020203" pitchFamily="34" charset="-34"/>
              </a:rPr>
              <a:t>cutting</a:t>
            </a:r>
            <a:r>
              <a:rPr lang="da-DK" sz="2000" dirty="0">
                <a:solidFill>
                  <a:schemeClr val="tx1">
                    <a:lumMod val="75000"/>
                    <a:lumOff val="25000"/>
                  </a:schemeClr>
                </a:solidFill>
                <a:latin typeface="Trebuchet MS" pitchFamily="34" charset="0"/>
                <a:cs typeface="Leelawadee UI Semilight" panose="020B0402040204020203" pitchFamily="34" charset="-34"/>
              </a:rPr>
              <a:t> </a:t>
            </a:r>
            <a:r>
              <a:rPr lang="da-DK" sz="2000" dirty="0" err="1">
                <a:solidFill>
                  <a:schemeClr val="tx1">
                    <a:lumMod val="75000"/>
                    <a:lumOff val="25000"/>
                  </a:schemeClr>
                </a:solidFill>
                <a:latin typeface="Trebuchet MS" pitchFamily="34" charset="0"/>
                <a:cs typeface="Leelawadee UI Semilight" panose="020B0402040204020203" pitchFamily="34" charset="-34"/>
              </a:rPr>
              <a:t>technology</a:t>
            </a:r>
            <a:r>
              <a:rPr lang="da-DK" sz="2000" dirty="0">
                <a:solidFill>
                  <a:schemeClr val="tx1">
                    <a:lumMod val="75000"/>
                    <a:lumOff val="25000"/>
                  </a:schemeClr>
                </a:solidFill>
                <a:latin typeface="Trebuchet MS" pitchFamily="34" charset="0"/>
                <a:cs typeface="Leelawadee UI Semilight" panose="020B0402040204020203" pitchFamily="34" charset="-34"/>
              </a:rPr>
              <a:t>, </a:t>
            </a:r>
            <a:r>
              <a:rPr lang="da-DK" sz="2000" dirty="0" err="1">
                <a:solidFill>
                  <a:schemeClr val="tx1">
                    <a:lumMod val="75000"/>
                    <a:lumOff val="25000"/>
                  </a:schemeClr>
                </a:solidFill>
                <a:latin typeface="Trebuchet MS" pitchFamily="34" charset="0"/>
                <a:cs typeface="Leelawadee UI Semilight" panose="020B0402040204020203" pitchFamily="34" charset="-34"/>
              </a:rPr>
              <a:t>which</a:t>
            </a:r>
            <a:r>
              <a:rPr lang="da-DK" sz="2000" dirty="0">
                <a:solidFill>
                  <a:schemeClr val="tx1">
                    <a:lumMod val="75000"/>
                    <a:lumOff val="25000"/>
                  </a:schemeClr>
                </a:solidFill>
                <a:latin typeface="Trebuchet MS" pitchFamily="34" charset="0"/>
                <a:cs typeface="Leelawadee UI Semilight" panose="020B0402040204020203" pitchFamily="34" charset="-34"/>
              </a:rPr>
              <a:t> </a:t>
            </a:r>
            <a:r>
              <a:rPr lang="da-DK" sz="2000" dirty="0" err="1">
                <a:solidFill>
                  <a:schemeClr val="tx1">
                    <a:lumMod val="75000"/>
                    <a:lumOff val="25000"/>
                  </a:schemeClr>
                </a:solidFill>
                <a:latin typeface="Trebuchet MS" pitchFamily="34" charset="0"/>
                <a:cs typeface="Leelawadee UI Semilight" panose="020B0402040204020203" pitchFamily="34" charset="-34"/>
              </a:rPr>
              <a:t>cuts</a:t>
            </a:r>
            <a:r>
              <a:rPr lang="da-DK" sz="2000" dirty="0">
                <a:solidFill>
                  <a:schemeClr val="tx1">
                    <a:lumMod val="75000"/>
                    <a:lumOff val="25000"/>
                  </a:schemeClr>
                </a:solidFill>
                <a:latin typeface="Trebuchet MS" pitchFamily="34" charset="0"/>
                <a:cs typeface="Leelawadee UI Semilight" panose="020B0402040204020203" pitchFamily="34" charset="-34"/>
              </a:rPr>
              <a:t> 1,000 holes per </a:t>
            </a:r>
            <a:r>
              <a:rPr lang="da-DK" sz="2000" dirty="0" err="1">
                <a:solidFill>
                  <a:schemeClr val="tx1">
                    <a:lumMod val="75000"/>
                    <a:lumOff val="25000"/>
                  </a:schemeClr>
                </a:solidFill>
                <a:latin typeface="Trebuchet MS" pitchFamily="34" charset="0"/>
                <a:cs typeface="Leelawadee UI Semilight" panose="020B0402040204020203" pitchFamily="34" charset="-34"/>
              </a:rPr>
              <a:t>second</a:t>
            </a:r>
            <a:endParaRPr lang="da-DK" sz="2000" dirty="0">
              <a:solidFill>
                <a:schemeClr val="tx1">
                  <a:lumMod val="75000"/>
                  <a:lumOff val="25000"/>
                </a:schemeClr>
              </a:solidFill>
              <a:latin typeface="Leelawadee UI Semilight" panose="020B0402040204020203" pitchFamily="34" charset="-34"/>
              <a:cs typeface="Leelawadee UI Semilight" panose="020B0402040204020203" pitchFamily="34" charset="-34"/>
            </a:endParaRPr>
          </a:p>
          <a:p>
            <a:endParaRPr lang="da-DK" sz="2000" dirty="0">
              <a:solidFill>
                <a:schemeClr val="tx1">
                  <a:lumMod val="75000"/>
                  <a:lumOff val="25000"/>
                </a:schemeClr>
              </a:solidFill>
              <a:latin typeface="Trebuchet MS" pitchFamily="34" charset="0"/>
              <a:cs typeface="Leelawadee UI Semilight" panose="020B0402040204020203" pitchFamily="34" charset="-34"/>
            </a:endParaRPr>
          </a:p>
          <a:p>
            <a:r>
              <a:rPr lang="da-DK" sz="2000" dirty="0">
                <a:solidFill>
                  <a:schemeClr val="tx1">
                    <a:lumMod val="75000"/>
                    <a:lumOff val="25000"/>
                  </a:schemeClr>
                </a:solidFill>
                <a:latin typeface="Trebuchet MS" pitchFamily="34" charset="0"/>
                <a:cs typeface="Leelawadee UI Semilight" panose="020B0402040204020203" pitchFamily="34" charset="-34"/>
              </a:rPr>
              <a:t>◼ </a:t>
            </a:r>
            <a:r>
              <a:rPr lang="da-DK" sz="2000" dirty="0" err="1">
                <a:solidFill>
                  <a:schemeClr val="tx1">
                    <a:lumMod val="75000"/>
                    <a:lumOff val="25000"/>
                  </a:schemeClr>
                </a:solidFill>
                <a:latin typeface="Trebuchet MS" pitchFamily="34" charset="0"/>
                <a:cs typeface="Leelawadee UI Semilight" panose="020B0402040204020203" pitchFamily="34" charset="-34"/>
              </a:rPr>
              <a:t>We</a:t>
            </a:r>
            <a:r>
              <a:rPr lang="da-DK" sz="2000" dirty="0">
                <a:solidFill>
                  <a:schemeClr val="tx1">
                    <a:lumMod val="75000"/>
                    <a:lumOff val="25000"/>
                  </a:schemeClr>
                </a:solidFill>
                <a:latin typeface="Trebuchet MS" pitchFamily="34" charset="0"/>
                <a:cs typeface="Leelawadee UI Semilight" panose="020B0402040204020203" pitchFamily="34" charset="-34"/>
              </a:rPr>
              <a:t> </a:t>
            </a:r>
            <a:r>
              <a:rPr lang="da-DK" sz="2000" dirty="0" err="1">
                <a:solidFill>
                  <a:schemeClr val="tx1">
                    <a:lumMod val="75000"/>
                    <a:lumOff val="25000"/>
                  </a:schemeClr>
                </a:solidFill>
                <a:latin typeface="Trebuchet MS" pitchFamily="34" charset="0"/>
                <a:cs typeface="Leelawadee UI Semilight" panose="020B0402040204020203" pitchFamily="34" charset="-34"/>
              </a:rPr>
              <a:t>tailor</a:t>
            </a:r>
            <a:r>
              <a:rPr lang="da-DK" sz="2000" dirty="0">
                <a:solidFill>
                  <a:schemeClr val="tx1">
                    <a:lumMod val="75000"/>
                    <a:lumOff val="25000"/>
                  </a:schemeClr>
                </a:solidFill>
                <a:latin typeface="Trebuchet MS" pitchFamily="34" charset="0"/>
                <a:cs typeface="Leelawadee UI Semilight" panose="020B0402040204020203" pitchFamily="34" charset="-34"/>
              </a:rPr>
              <a:t> 1 million meters of ducting a </a:t>
            </a:r>
            <a:r>
              <a:rPr lang="da-DK" sz="2000" dirty="0" err="1">
                <a:solidFill>
                  <a:schemeClr val="tx1">
                    <a:lumMod val="75000"/>
                    <a:lumOff val="25000"/>
                  </a:schemeClr>
                </a:solidFill>
                <a:latin typeface="Trebuchet MS" pitchFamily="34" charset="0"/>
                <a:cs typeface="Leelawadee UI Semilight" panose="020B0402040204020203" pitchFamily="34" charset="-34"/>
              </a:rPr>
              <a:t>year</a:t>
            </a:r>
            <a:r>
              <a:rPr lang="da-DK" sz="2000" dirty="0">
                <a:solidFill>
                  <a:schemeClr val="tx1">
                    <a:lumMod val="75000"/>
                    <a:lumOff val="25000"/>
                  </a:schemeClr>
                </a:solidFill>
                <a:latin typeface="Trebuchet MS" pitchFamily="34" charset="0"/>
                <a:cs typeface="Leelawadee UI Semilight" panose="020B0402040204020203" pitchFamily="34" charset="-34"/>
              </a:rPr>
              <a:t> and </a:t>
            </a:r>
            <a:r>
              <a:rPr lang="da-DK" sz="2000" dirty="0" err="1">
                <a:solidFill>
                  <a:schemeClr val="tx1">
                    <a:lumMod val="75000"/>
                    <a:lumOff val="25000"/>
                  </a:schemeClr>
                </a:solidFill>
                <a:latin typeface="Trebuchet MS" pitchFamily="34" charset="0"/>
                <a:cs typeface="Leelawadee UI Semilight" panose="020B0402040204020203" pitchFamily="34" charset="-34"/>
              </a:rPr>
              <a:t>process</a:t>
            </a:r>
            <a:r>
              <a:rPr lang="da-DK" sz="2000" dirty="0">
                <a:solidFill>
                  <a:schemeClr val="tx1">
                    <a:lumMod val="75000"/>
                    <a:lumOff val="25000"/>
                  </a:schemeClr>
                </a:solidFill>
                <a:latin typeface="Trebuchet MS" pitchFamily="34" charset="0"/>
                <a:cs typeface="Leelawadee UI Semilight" panose="020B0402040204020203" pitchFamily="34" charset="-34"/>
              </a:rPr>
              <a:t> 1.2 million m</a:t>
            </a:r>
            <a:r>
              <a:rPr lang="da-DK" sz="2000" baseline="30000" dirty="0">
                <a:solidFill>
                  <a:schemeClr val="tx1">
                    <a:lumMod val="75000"/>
                    <a:lumOff val="25000"/>
                  </a:schemeClr>
                </a:solidFill>
                <a:latin typeface="Trebuchet MS" pitchFamily="34" charset="0"/>
                <a:cs typeface="Leelawadee UI Semilight" panose="020B0402040204020203" pitchFamily="34" charset="-34"/>
              </a:rPr>
              <a:t>2</a:t>
            </a:r>
            <a:r>
              <a:rPr lang="da-DK" sz="2000" dirty="0">
                <a:solidFill>
                  <a:schemeClr val="tx1">
                    <a:lumMod val="75000"/>
                    <a:lumOff val="25000"/>
                  </a:schemeClr>
                </a:solidFill>
                <a:latin typeface="Trebuchet MS" pitchFamily="34" charset="0"/>
                <a:cs typeface="Leelawadee UI Semilight" panose="020B0402040204020203" pitchFamily="34" charset="-34"/>
              </a:rPr>
              <a:t> </a:t>
            </a:r>
            <a:r>
              <a:rPr lang="da-DK" sz="2000" dirty="0" err="1">
                <a:solidFill>
                  <a:schemeClr val="tx1">
                    <a:lumMod val="75000"/>
                    <a:lumOff val="25000"/>
                  </a:schemeClr>
                </a:solidFill>
                <a:latin typeface="Trebuchet MS" pitchFamily="34" charset="0"/>
                <a:cs typeface="Leelawadee UI Semilight" panose="020B0402040204020203" pitchFamily="34" charset="-34"/>
              </a:rPr>
              <a:t>fabric</a:t>
            </a:r>
            <a:r>
              <a:rPr lang="da-DK" sz="2000" dirty="0">
                <a:solidFill>
                  <a:schemeClr val="tx1">
                    <a:lumMod val="75000"/>
                    <a:lumOff val="25000"/>
                  </a:schemeClr>
                </a:solidFill>
                <a:latin typeface="Trebuchet MS" pitchFamily="34" charset="0"/>
                <a:cs typeface="Leelawadee UI Semilight" panose="020B0402040204020203" pitchFamily="34" charset="-34"/>
              </a:rPr>
              <a:t> a </a:t>
            </a:r>
            <a:r>
              <a:rPr lang="da-DK" sz="2000" dirty="0" err="1">
                <a:solidFill>
                  <a:schemeClr val="tx1">
                    <a:lumMod val="75000"/>
                    <a:lumOff val="25000"/>
                  </a:schemeClr>
                </a:solidFill>
                <a:latin typeface="Trebuchet MS" pitchFamily="34" charset="0"/>
                <a:cs typeface="Leelawadee UI Semilight" panose="020B0402040204020203" pitchFamily="34" charset="-34"/>
              </a:rPr>
              <a:t>year</a:t>
            </a:r>
            <a:endParaRPr lang="da-DK" sz="2000" dirty="0">
              <a:solidFill>
                <a:schemeClr val="tx1">
                  <a:lumMod val="75000"/>
                  <a:lumOff val="25000"/>
                </a:schemeClr>
              </a:solidFill>
              <a:latin typeface="Leelawadee UI Semilight" panose="020B0402040204020203" pitchFamily="34" charset="-34"/>
              <a:cs typeface="Leelawadee UI Semilight" panose="020B0402040204020203" pitchFamily="34" charset="-34"/>
            </a:endParaRPr>
          </a:p>
          <a:p>
            <a:endParaRPr lang="da-DK" sz="2000" dirty="0">
              <a:solidFill>
                <a:schemeClr val="tx1">
                  <a:lumMod val="75000"/>
                  <a:lumOff val="25000"/>
                </a:schemeClr>
              </a:solidFill>
              <a:latin typeface="Trebuchet MS" pitchFamily="34" charset="0"/>
              <a:cs typeface="Leelawadee UI Semilight" panose="020B0402040204020203" pitchFamily="34" charset="-34"/>
            </a:endParaRPr>
          </a:p>
          <a:p>
            <a:r>
              <a:rPr lang="da-DK" sz="2000" dirty="0">
                <a:solidFill>
                  <a:schemeClr val="tx1">
                    <a:lumMod val="75000"/>
                    <a:lumOff val="25000"/>
                  </a:schemeClr>
                </a:solidFill>
                <a:latin typeface="Trebuchet MS" pitchFamily="34" charset="0"/>
                <a:cs typeface="Leelawadee UI Semilight" panose="020B0402040204020203" pitchFamily="34" charset="-34"/>
              </a:rPr>
              <a:t>◼ </a:t>
            </a:r>
            <a:r>
              <a:rPr lang="da-DK" sz="2000" dirty="0" err="1">
                <a:solidFill>
                  <a:schemeClr val="tx1">
                    <a:lumMod val="75000"/>
                    <a:lumOff val="25000"/>
                  </a:schemeClr>
                </a:solidFill>
                <a:latin typeface="Trebuchet MS" pitchFamily="34" charset="0"/>
                <a:cs typeface="Leelawadee UI Semilight" panose="020B0402040204020203" pitchFamily="34" charset="-34"/>
              </a:rPr>
              <a:t>We</a:t>
            </a:r>
            <a:r>
              <a:rPr lang="da-DK" sz="2000" dirty="0">
                <a:solidFill>
                  <a:schemeClr val="tx1">
                    <a:lumMod val="75000"/>
                    <a:lumOff val="25000"/>
                  </a:schemeClr>
                </a:solidFill>
                <a:latin typeface="Trebuchet MS" pitchFamily="34" charset="0"/>
                <a:cs typeface="Leelawadee UI Semilight" panose="020B0402040204020203" pitchFamily="34" charset="-34"/>
              </a:rPr>
              <a:t> deliver on time with 99.4% </a:t>
            </a:r>
            <a:r>
              <a:rPr lang="da-DK" sz="2000" dirty="0" err="1">
                <a:solidFill>
                  <a:schemeClr val="tx1">
                    <a:lumMod val="75000"/>
                    <a:lumOff val="25000"/>
                  </a:schemeClr>
                </a:solidFill>
                <a:latin typeface="Trebuchet MS" pitchFamily="34" charset="0"/>
                <a:cs typeface="Leelawadee UI Semilight" panose="020B0402040204020203" pitchFamily="34" charset="-34"/>
              </a:rPr>
              <a:t>punctuality</a:t>
            </a:r>
            <a:r>
              <a:rPr lang="da-DK" sz="2000" dirty="0">
                <a:solidFill>
                  <a:schemeClr val="tx1">
                    <a:lumMod val="75000"/>
                    <a:lumOff val="25000"/>
                  </a:schemeClr>
                </a:solidFill>
                <a:latin typeface="Trebuchet MS" pitchFamily="34" charset="0"/>
                <a:cs typeface="Leelawadee UI Semilight" panose="020B0402040204020203" pitchFamily="34" charset="-34"/>
              </a:rPr>
              <a:t> and with an </a:t>
            </a:r>
            <a:r>
              <a:rPr lang="da-DK" sz="2000" dirty="0" err="1">
                <a:solidFill>
                  <a:schemeClr val="tx1">
                    <a:lumMod val="75000"/>
                    <a:lumOff val="25000"/>
                  </a:schemeClr>
                </a:solidFill>
                <a:latin typeface="Trebuchet MS" pitchFamily="34" charset="0"/>
                <a:cs typeface="Leelawadee UI Semilight" panose="020B0402040204020203" pitchFamily="34" charset="-34"/>
              </a:rPr>
              <a:t>impressive</a:t>
            </a:r>
            <a:r>
              <a:rPr lang="da-DK" sz="2000" dirty="0">
                <a:solidFill>
                  <a:schemeClr val="tx1">
                    <a:lumMod val="75000"/>
                    <a:lumOff val="25000"/>
                  </a:schemeClr>
                </a:solidFill>
                <a:latin typeface="Trebuchet MS" pitchFamily="34" charset="0"/>
                <a:cs typeface="Leelawadee UI Semilight" panose="020B0402040204020203" pitchFamily="34" charset="-34"/>
              </a:rPr>
              <a:t> </a:t>
            </a:r>
            <a:r>
              <a:rPr lang="da-DK" sz="2000" dirty="0" err="1">
                <a:solidFill>
                  <a:schemeClr val="tx1">
                    <a:lumMod val="75000"/>
                    <a:lumOff val="25000"/>
                  </a:schemeClr>
                </a:solidFill>
                <a:latin typeface="Trebuchet MS" pitchFamily="34" charset="0"/>
                <a:cs typeface="Leelawadee UI Semilight" panose="020B0402040204020203" pitchFamily="34" charset="-34"/>
              </a:rPr>
              <a:t>lead</a:t>
            </a:r>
            <a:r>
              <a:rPr lang="da-DK" sz="2000" dirty="0">
                <a:solidFill>
                  <a:schemeClr val="tx1">
                    <a:lumMod val="75000"/>
                    <a:lumOff val="25000"/>
                  </a:schemeClr>
                </a:solidFill>
                <a:latin typeface="Trebuchet MS" pitchFamily="34" charset="0"/>
                <a:cs typeface="Leelawadee UI Semilight" panose="020B0402040204020203" pitchFamily="34" charset="-34"/>
              </a:rPr>
              <a:t> time of &lt;13 </a:t>
            </a:r>
            <a:r>
              <a:rPr lang="da-DK" sz="2000" dirty="0" err="1">
                <a:solidFill>
                  <a:schemeClr val="tx1">
                    <a:lumMod val="75000"/>
                    <a:lumOff val="25000"/>
                  </a:schemeClr>
                </a:solidFill>
                <a:latin typeface="Trebuchet MS" pitchFamily="34" charset="0"/>
                <a:cs typeface="Leelawadee UI Semilight" panose="020B0402040204020203" pitchFamily="34" charset="-34"/>
              </a:rPr>
              <a:t>days</a:t>
            </a:r>
            <a:r>
              <a:rPr lang="da-DK" sz="2000" dirty="0">
                <a:solidFill>
                  <a:schemeClr val="tx1">
                    <a:lumMod val="75000"/>
                    <a:lumOff val="25000"/>
                  </a:schemeClr>
                </a:solidFill>
                <a:latin typeface="Trebuchet MS" pitchFamily="34" charset="0"/>
                <a:cs typeface="Leelawadee UI Semilight" panose="020B0402040204020203" pitchFamily="34" charset="-34"/>
              </a:rPr>
              <a:t> from </a:t>
            </a:r>
            <a:r>
              <a:rPr lang="da-DK" sz="2000" dirty="0" err="1">
                <a:solidFill>
                  <a:schemeClr val="tx1">
                    <a:lumMod val="75000"/>
                    <a:lumOff val="25000"/>
                  </a:schemeClr>
                </a:solidFill>
                <a:latin typeface="Trebuchet MS" pitchFamily="34" charset="0"/>
                <a:cs typeface="Leelawadee UI Semilight" panose="020B0402040204020203" pitchFamily="34" charset="-34"/>
              </a:rPr>
              <a:t>order</a:t>
            </a:r>
            <a:r>
              <a:rPr lang="da-DK" sz="2000" dirty="0">
                <a:solidFill>
                  <a:schemeClr val="tx1">
                    <a:lumMod val="75000"/>
                    <a:lumOff val="25000"/>
                  </a:schemeClr>
                </a:solidFill>
                <a:latin typeface="Trebuchet MS" pitchFamily="34" charset="0"/>
                <a:cs typeface="Leelawadee UI Semilight" panose="020B0402040204020203" pitchFamily="34" charset="-34"/>
              </a:rPr>
              <a:t> release to arrival on job site</a:t>
            </a:r>
          </a:p>
          <a:p>
            <a:endParaRPr lang="da-DK" sz="2000" dirty="0">
              <a:solidFill>
                <a:schemeClr val="tx1">
                  <a:lumMod val="75000"/>
                  <a:lumOff val="25000"/>
                </a:schemeClr>
              </a:solidFill>
              <a:latin typeface="Leelawadee UI Semilight" panose="020B0402040204020203" pitchFamily="34" charset="-34"/>
              <a:cs typeface="Leelawadee UI Semilight" panose="020B0402040204020203" pitchFamily="34" charset="-34"/>
            </a:endParaRPr>
          </a:p>
          <a:p>
            <a:r>
              <a:rPr lang="da-DK" sz="2000" dirty="0">
                <a:solidFill>
                  <a:schemeClr val="tx1">
                    <a:lumMod val="75000"/>
                    <a:lumOff val="25000"/>
                  </a:schemeClr>
                </a:solidFill>
                <a:latin typeface="Leelawadee UI Semilight" panose="020B0402040204020203" pitchFamily="34" charset="-34"/>
                <a:cs typeface="Leelawadee UI Semilight" panose="020B0402040204020203" pitchFamily="34" charset="-34"/>
              </a:rPr>
              <a:t> </a:t>
            </a:r>
            <a:endParaRPr lang="da-DK" sz="2000" dirty="0">
              <a:solidFill>
                <a:schemeClr val="tx1">
                  <a:lumMod val="75000"/>
                  <a:lumOff val="25000"/>
                </a:schemeClr>
              </a:solidFill>
              <a:latin typeface="Trebuchet MS" pitchFamily="34" charset="0"/>
              <a:cs typeface="Leelawadee UI Semilight" panose="020B0402040204020203" pitchFamily="34" charset="-34"/>
            </a:endParaRPr>
          </a:p>
          <a:p>
            <a:endParaRPr lang="da-DK" sz="2000" dirty="0">
              <a:solidFill>
                <a:schemeClr val="tx1">
                  <a:lumMod val="75000"/>
                  <a:lumOff val="25000"/>
                </a:schemeClr>
              </a:solidFill>
              <a:latin typeface="Trebuchet MS" pitchFamily="34" charset="0"/>
              <a:cs typeface="Leelawadee UI Semilight" panose="020B0402040204020203" pitchFamily="34" charset="-34"/>
            </a:endParaRPr>
          </a:p>
          <a:p>
            <a:endParaRPr lang="tr-TR" sz="2000" dirty="0">
              <a:solidFill>
                <a:schemeClr val="tx1">
                  <a:lumMod val="75000"/>
                  <a:lumOff val="25000"/>
                </a:schemeClr>
              </a:solidFill>
              <a:latin typeface="Trebuchet MS" pitchFamily="34" charset="0"/>
            </a:endParaRPr>
          </a:p>
        </p:txBody>
      </p:sp>
      <p:sp>
        <p:nvSpPr>
          <p:cNvPr id="18" name="Dikdörtgen 17"/>
          <p:cNvSpPr/>
          <p:nvPr/>
        </p:nvSpPr>
        <p:spPr>
          <a:xfrm>
            <a:off x="1676400" y="214325"/>
            <a:ext cx="338473" cy="338554"/>
          </a:xfrm>
          <a:prstGeom prst="rect">
            <a:avLst/>
          </a:prstGeom>
        </p:spPr>
        <p:txBody>
          <a:bodyPr wrap="square">
            <a:spAutoFit/>
          </a:bodyPr>
          <a:lstStyle/>
          <a:p>
            <a:r>
              <a:rPr lang="tr-TR" sz="1600" dirty="0">
                <a:solidFill>
                  <a:schemeClr val="accent2">
                    <a:lumMod val="50000"/>
                  </a:schemeClr>
                </a:solidFill>
                <a:latin typeface="Trebuchet MS" pitchFamily="34" charset="0"/>
              </a:rPr>
              <a:t>®</a:t>
            </a:r>
            <a:endParaRPr lang="da-DK" sz="1600" dirty="0">
              <a:solidFill>
                <a:schemeClr val="accent2">
                  <a:lumMod val="50000"/>
                </a:schemeClr>
              </a:solidFill>
              <a:latin typeface="Trebuchet MS" pitchFamily="34" charset="0"/>
            </a:endParaRPr>
          </a:p>
        </p:txBody>
      </p:sp>
      <p:sp>
        <p:nvSpPr>
          <p:cNvPr id="29" name="Metin kutusu 28"/>
          <p:cNvSpPr txBox="1"/>
          <p:nvPr/>
        </p:nvSpPr>
        <p:spPr>
          <a:xfrm>
            <a:off x="228600" y="214325"/>
            <a:ext cx="4114800" cy="523220"/>
          </a:xfrm>
          <a:prstGeom prst="rect">
            <a:avLst/>
          </a:prstGeom>
          <a:noFill/>
        </p:spPr>
        <p:txBody>
          <a:bodyPr wrap="square" rtlCol="0">
            <a:spAutoFit/>
          </a:bodyPr>
          <a:lstStyle/>
          <a:p>
            <a:r>
              <a:rPr lang="tr-TR" sz="2800" dirty="0" err="1">
                <a:solidFill>
                  <a:schemeClr val="accent2">
                    <a:lumMod val="50000"/>
                  </a:schemeClr>
                </a:solidFill>
                <a:latin typeface="Trebuchet MS" pitchFamily="34" charset="0"/>
              </a:rPr>
              <a:t>FabricAir</a:t>
            </a:r>
            <a:r>
              <a:rPr lang="tr-TR" dirty="0">
                <a:solidFill>
                  <a:schemeClr val="accent2">
                    <a:lumMod val="50000"/>
                  </a:schemeClr>
                </a:solidFill>
                <a:latin typeface="Trebuchet MS" pitchFamily="34" charset="0"/>
              </a:rPr>
              <a:t>  </a:t>
            </a:r>
            <a:r>
              <a:rPr lang="tr-TR" sz="1400" dirty="0" err="1">
                <a:solidFill>
                  <a:schemeClr val="accent2">
                    <a:lumMod val="50000"/>
                  </a:schemeClr>
                </a:solidFill>
                <a:latin typeface="Trebuchet MS" pitchFamily="34" charset="0"/>
              </a:rPr>
              <a:t>Fabric</a:t>
            </a:r>
            <a:r>
              <a:rPr lang="tr-TR" sz="1400" dirty="0">
                <a:solidFill>
                  <a:schemeClr val="accent2">
                    <a:lumMod val="50000"/>
                  </a:schemeClr>
                </a:solidFill>
                <a:latin typeface="Trebuchet MS" pitchFamily="34" charset="0"/>
              </a:rPr>
              <a:t> </a:t>
            </a:r>
            <a:r>
              <a:rPr lang="tr-TR" sz="1400" dirty="0" err="1">
                <a:solidFill>
                  <a:schemeClr val="accent2">
                    <a:lumMod val="50000"/>
                  </a:schemeClr>
                </a:solidFill>
                <a:latin typeface="Trebuchet MS" pitchFamily="34" charset="0"/>
              </a:rPr>
              <a:t>Ducts</a:t>
            </a:r>
            <a:endParaRPr lang="tr-TR" sz="1400" dirty="0">
              <a:solidFill>
                <a:schemeClr val="accent2">
                  <a:lumMod val="50000"/>
                </a:schemeClr>
              </a:solidFill>
              <a:latin typeface="Trebuchet MS" pitchFamily="34" charset="0"/>
            </a:endParaRPr>
          </a:p>
        </p:txBody>
      </p:sp>
      <p:grpSp>
        <p:nvGrpSpPr>
          <p:cNvPr id="28" name="Grup 14">
            <a:extLst>
              <a:ext uri="{FF2B5EF4-FFF2-40B4-BE49-F238E27FC236}">
                <a16:creationId xmlns:a16="http://schemas.microsoft.com/office/drawing/2014/main" id="{A1A8DADD-F048-4AC1-BEC5-28FFA170402B}"/>
              </a:ext>
            </a:extLst>
          </p:cNvPr>
          <p:cNvGrpSpPr/>
          <p:nvPr/>
        </p:nvGrpSpPr>
        <p:grpSpPr>
          <a:xfrm>
            <a:off x="1" y="0"/>
            <a:ext cx="9144000" cy="1481456"/>
            <a:chOff x="1" y="0"/>
            <a:chExt cx="9144000" cy="1481456"/>
          </a:xfrm>
        </p:grpSpPr>
        <p:pic>
          <p:nvPicPr>
            <p:cNvPr id="30" name="Resim 17">
              <a:extLst>
                <a:ext uri="{FF2B5EF4-FFF2-40B4-BE49-F238E27FC236}">
                  <a16:creationId xmlns:a16="http://schemas.microsoft.com/office/drawing/2014/main" id="{01B7D63D-04E6-482F-8C88-4A7B01984F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1481456"/>
            </a:xfrm>
            <a:prstGeom prst="rect">
              <a:avLst/>
            </a:prstGeom>
          </p:spPr>
        </p:pic>
        <p:grpSp>
          <p:nvGrpSpPr>
            <p:cNvPr id="31" name="Grup 18">
              <a:extLst>
                <a:ext uri="{FF2B5EF4-FFF2-40B4-BE49-F238E27FC236}">
                  <a16:creationId xmlns:a16="http://schemas.microsoft.com/office/drawing/2014/main" id="{C54E755C-1C97-4278-8B13-C4A95D5A6D0D}"/>
                </a:ext>
              </a:extLst>
            </p:cNvPr>
            <p:cNvGrpSpPr/>
            <p:nvPr/>
          </p:nvGrpSpPr>
          <p:grpSpPr>
            <a:xfrm>
              <a:off x="381000" y="100588"/>
              <a:ext cx="4572000" cy="646331"/>
              <a:chOff x="381000" y="100588"/>
              <a:chExt cx="4572000" cy="646331"/>
            </a:xfrm>
          </p:grpSpPr>
          <p:sp>
            <p:nvSpPr>
              <p:cNvPr id="32" name="Metin kutusu 19">
                <a:extLst>
                  <a:ext uri="{FF2B5EF4-FFF2-40B4-BE49-F238E27FC236}">
                    <a16:creationId xmlns:a16="http://schemas.microsoft.com/office/drawing/2014/main" id="{CB70EF52-5B7B-48FD-B5E3-5C1986E99F62}"/>
                  </a:ext>
                </a:extLst>
              </p:cNvPr>
              <p:cNvSpPr txBox="1"/>
              <p:nvPr/>
            </p:nvSpPr>
            <p:spPr>
              <a:xfrm>
                <a:off x="381000" y="100588"/>
                <a:ext cx="4572000" cy="646331"/>
              </a:xfrm>
              <a:prstGeom prst="rect">
                <a:avLst/>
              </a:prstGeom>
              <a:noFill/>
            </p:spPr>
            <p:txBody>
              <a:bodyPr wrap="square" rtlCol="0">
                <a:spAutoFit/>
              </a:bodyPr>
              <a:lstStyle/>
              <a:p>
                <a:r>
                  <a:rPr lang="da-DK" sz="3600" dirty="0" err="1">
                    <a:solidFill>
                      <a:schemeClr val="bg1"/>
                    </a:solidFill>
                    <a:latin typeface="Trebuchet MS" pitchFamily="34" charset="0"/>
                  </a:rPr>
                  <a:t>Why</a:t>
                </a:r>
                <a:r>
                  <a:rPr lang="da-DK" sz="3600" dirty="0">
                    <a:solidFill>
                      <a:schemeClr val="bg1"/>
                    </a:solidFill>
                    <a:latin typeface="Trebuchet MS" pitchFamily="34" charset="0"/>
                  </a:rPr>
                  <a:t> </a:t>
                </a:r>
                <a:r>
                  <a:rPr lang="da-DK" sz="3600" dirty="0" err="1">
                    <a:solidFill>
                      <a:schemeClr val="bg1"/>
                    </a:solidFill>
                    <a:latin typeface="Trebuchet MS" pitchFamily="34" charset="0"/>
                  </a:rPr>
                  <a:t>Fabric</a:t>
                </a:r>
                <a:r>
                  <a:rPr lang="da-DK" sz="3600" dirty="0">
                    <a:solidFill>
                      <a:schemeClr val="bg1"/>
                    </a:solidFill>
                    <a:latin typeface="Trebuchet MS" pitchFamily="34" charset="0"/>
                  </a:rPr>
                  <a:t> Air? </a:t>
                </a:r>
                <a:endParaRPr lang="tr-TR" sz="1600" dirty="0">
                  <a:solidFill>
                    <a:schemeClr val="bg1"/>
                  </a:solidFill>
                  <a:latin typeface="Trebuchet MS" pitchFamily="34" charset="0"/>
                </a:endParaRPr>
              </a:p>
            </p:txBody>
          </p:sp>
          <p:sp>
            <p:nvSpPr>
              <p:cNvPr id="33" name="Dikdörtgen 20">
                <a:extLst>
                  <a:ext uri="{FF2B5EF4-FFF2-40B4-BE49-F238E27FC236}">
                    <a16:creationId xmlns:a16="http://schemas.microsoft.com/office/drawing/2014/main" id="{A8F7E56B-FB3A-431C-ACF7-E4E794031E13}"/>
                  </a:ext>
                </a:extLst>
              </p:cNvPr>
              <p:cNvSpPr/>
              <p:nvPr/>
            </p:nvSpPr>
            <p:spPr>
              <a:xfrm>
                <a:off x="2263512" y="127024"/>
                <a:ext cx="184731" cy="369332"/>
              </a:xfrm>
              <a:prstGeom prst="rect">
                <a:avLst/>
              </a:prstGeom>
            </p:spPr>
            <p:txBody>
              <a:bodyPr wrap="none">
                <a:spAutoFit/>
              </a:bodyPr>
              <a:lstStyle/>
              <a:p>
                <a:endParaRPr lang="da-DK" dirty="0">
                  <a:solidFill>
                    <a:schemeClr val="bg1"/>
                  </a:solidFill>
                  <a:latin typeface="Trebuchet MS" pitchFamily="34" charset="0"/>
                </a:endParaRPr>
              </a:p>
            </p:txBody>
          </p:sp>
        </p:grpSp>
      </p:grpSp>
      <p:sp>
        <p:nvSpPr>
          <p:cNvPr id="34" name="Metin kutusu 8">
            <a:extLst>
              <a:ext uri="{FF2B5EF4-FFF2-40B4-BE49-F238E27FC236}">
                <a16:creationId xmlns:a16="http://schemas.microsoft.com/office/drawing/2014/main" id="{F4DDFFFE-CEC7-4E9D-851F-4650F0C24664}"/>
              </a:ext>
            </a:extLst>
          </p:cNvPr>
          <p:cNvSpPr txBox="1"/>
          <p:nvPr/>
        </p:nvSpPr>
        <p:spPr>
          <a:xfrm>
            <a:off x="6019800" y="878260"/>
            <a:ext cx="3045917" cy="461665"/>
          </a:xfrm>
          <a:prstGeom prst="rect">
            <a:avLst/>
          </a:prstGeom>
          <a:noFill/>
        </p:spPr>
        <p:txBody>
          <a:bodyPr wrap="square" rtlCol="0">
            <a:spAutoFit/>
          </a:bodyPr>
          <a:lstStyle/>
          <a:p>
            <a:r>
              <a:rPr lang="da-DK" sz="2400" b="1" dirty="0">
                <a:solidFill>
                  <a:schemeClr val="tx1">
                    <a:lumMod val="75000"/>
                    <a:lumOff val="25000"/>
                  </a:schemeClr>
                </a:solidFill>
                <a:latin typeface="Trebuchet MS" pitchFamily="34" charset="0"/>
              </a:rPr>
              <a:t>COMPANY FACTS</a:t>
            </a:r>
            <a:endParaRPr lang="tr-TR" sz="2400" b="1" dirty="0">
              <a:solidFill>
                <a:schemeClr val="tx1">
                  <a:lumMod val="75000"/>
                  <a:lumOff val="25000"/>
                </a:schemeClr>
              </a:solidFill>
              <a:latin typeface="Trebuchet MS" pitchFamily="34" charset="0"/>
            </a:endParaRPr>
          </a:p>
        </p:txBody>
      </p:sp>
    </p:spTree>
    <p:extLst>
      <p:ext uri="{BB962C8B-B14F-4D97-AF65-F5344CB8AC3E}">
        <p14:creationId xmlns:p14="http://schemas.microsoft.com/office/powerpoint/2010/main" val="1993990752"/>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a:off x="952501" y="1481456"/>
            <a:ext cx="7239000" cy="5016758"/>
          </a:xfrm>
          <a:prstGeom prst="rect">
            <a:avLst/>
          </a:prstGeom>
          <a:noFill/>
        </p:spPr>
        <p:txBody>
          <a:bodyPr wrap="square" rtlCol="0">
            <a:spAutoFit/>
          </a:bodyPr>
          <a:lstStyle/>
          <a:p>
            <a:r>
              <a:rPr lang="tr-TR" sz="2000" dirty="0">
                <a:solidFill>
                  <a:schemeClr val="tx1">
                    <a:lumMod val="75000"/>
                    <a:lumOff val="25000"/>
                  </a:schemeClr>
                </a:solidFill>
                <a:latin typeface="Leelawadee UI Semilight" panose="020B0402040204020203" pitchFamily="34" charset="-34"/>
                <a:cs typeface="Leelawadee UI Semilight" panose="020B0402040204020203" pitchFamily="34" charset="-34"/>
              </a:rPr>
              <a:t>◼</a:t>
            </a:r>
            <a:r>
              <a:rPr lang="da-DK" sz="2000" dirty="0">
                <a:solidFill>
                  <a:schemeClr val="tx1">
                    <a:lumMod val="75000"/>
                    <a:lumOff val="25000"/>
                  </a:schemeClr>
                </a:solidFill>
                <a:latin typeface="Leelawadee UI Semilight" panose="020B0402040204020203" pitchFamily="34" charset="-34"/>
                <a:cs typeface="Leelawadee UI Semilight" panose="020B0402040204020203" pitchFamily="34" charset="-34"/>
              </a:rPr>
              <a:t> </a:t>
            </a:r>
            <a:r>
              <a:rPr lang="da-DK" sz="2000" dirty="0" err="1">
                <a:solidFill>
                  <a:schemeClr val="tx1">
                    <a:lumMod val="75000"/>
                    <a:lumOff val="25000"/>
                  </a:schemeClr>
                </a:solidFill>
                <a:latin typeface="Trebuchet MS" pitchFamily="34" charset="0"/>
                <a:cs typeface="Leelawadee UI Semilight" panose="020B0402040204020203" pitchFamily="34" charset="-34"/>
              </a:rPr>
              <a:t>Fabric</a:t>
            </a:r>
            <a:r>
              <a:rPr lang="da-DK" sz="2000" dirty="0">
                <a:solidFill>
                  <a:schemeClr val="tx1">
                    <a:lumMod val="75000"/>
                    <a:lumOff val="25000"/>
                  </a:schemeClr>
                </a:solidFill>
                <a:latin typeface="Trebuchet MS" pitchFamily="34" charset="0"/>
                <a:cs typeface="Leelawadee UI Semilight" panose="020B0402040204020203" pitchFamily="34" charset="-34"/>
              </a:rPr>
              <a:t> ducting is an </a:t>
            </a:r>
            <a:r>
              <a:rPr lang="da-DK" sz="2000" dirty="0" err="1">
                <a:solidFill>
                  <a:schemeClr val="tx1">
                    <a:lumMod val="75000"/>
                    <a:lumOff val="25000"/>
                  </a:schemeClr>
                </a:solidFill>
                <a:latin typeface="Trebuchet MS" pitchFamily="34" charset="0"/>
                <a:cs typeface="Leelawadee UI Semilight" panose="020B0402040204020203" pitchFamily="34" charset="-34"/>
              </a:rPr>
              <a:t>energy</a:t>
            </a:r>
            <a:r>
              <a:rPr lang="da-DK" sz="2000" dirty="0">
                <a:solidFill>
                  <a:schemeClr val="tx1">
                    <a:lumMod val="75000"/>
                    <a:lumOff val="25000"/>
                  </a:schemeClr>
                </a:solidFill>
                <a:latin typeface="Trebuchet MS" pitchFamily="34" charset="0"/>
                <a:cs typeface="Leelawadee UI Semilight" panose="020B0402040204020203" pitchFamily="34" charset="-34"/>
              </a:rPr>
              <a:t> </a:t>
            </a:r>
            <a:r>
              <a:rPr lang="da-DK" sz="2000" dirty="0" err="1">
                <a:solidFill>
                  <a:schemeClr val="tx1">
                    <a:lumMod val="75000"/>
                    <a:lumOff val="25000"/>
                  </a:schemeClr>
                </a:solidFill>
                <a:latin typeface="Trebuchet MS" pitchFamily="34" charset="0"/>
                <a:cs typeface="Leelawadee UI Semilight" panose="020B0402040204020203" pitchFamily="34" charset="-34"/>
              </a:rPr>
              <a:t>friendly</a:t>
            </a:r>
            <a:r>
              <a:rPr lang="da-DK" sz="2000" dirty="0">
                <a:solidFill>
                  <a:schemeClr val="tx1">
                    <a:lumMod val="75000"/>
                    <a:lumOff val="25000"/>
                  </a:schemeClr>
                </a:solidFill>
                <a:latin typeface="Trebuchet MS" pitchFamily="34" charset="0"/>
                <a:cs typeface="Leelawadee UI Semilight" panose="020B0402040204020203" pitchFamily="34" charset="-34"/>
              </a:rPr>
              <a:t> alternative to </a:t>
            </a:r>
            <a:r>
              <a:rPr lang="da-DK" sz="2000" dirty="0" err="1">
                <a:solidFill>
                  <a:schemeClr val="tx1">
                    <a:lumMod val="75000"/>
                    <a:lumOff val="25000"/>
                  </a:schemeClr>
                </a:solidFill>
                <a:latin typeface="Trebuchet MS" pitchFamily="34" charset="0"/>
                <a:cs typeface="Leelawadee UI Semilight" panose="020B0402040204020203" pitchFamily="34" charset="-34"/>
              </a:rPr>
              <a:t>conventional</a:t>
            </a:r>
            <a:r>
              <a:rPr lang="da-DK" sz="2000" dirty="0">
                <a:solidFill>
                  <a:schemeClr val="tx1">
                    <a:lumMod val="75000"/>
                    <a:lumOff val="25000"/>
                  </a:schemeClr>
                </a:solidFill>
                <a:latin typeface="Trebuchet MS" pitchFamily="34" charset="0"/>
                <a:cs typeface="Leelawadee UI Semilight" panose="020B0402040204020203" pitchFamily="34" charset="-34"/>
              </a:rPr>
              <a:t> metal solutions</a:t>
            </a:r>
          </a:p>
          <a:p>
            <a:endParaRPr lang="da-DK" sz="2000" dirty="0">
              <a:solidFill>
                <a:schemeClr val="tx1">
                  <a:lumMod val="75000"/>
                  <a:lumOff val="25000"/>
                </a:schemeClr>
              </a:solidFill>
              <a:latin typeface="Trebuchet MS" pitchFamily="34" charset="0"/>
              <a:cs typeface="Leelawadee UI Semilight" panose="020B0402040204020203" pitchFamily="34" charset="-34"/>
            </a:endParaRPr>
          </a:p>
          <a:p>
            <a:r>
              <a:rPr lang="da-DK" sz="2000" dirty="0">
                <a:solidFill>
                  <a:schemeClr val="tx1">
                    <a:lumMod val="75000"/>
                    <a:lumOff val="25000"/>
                  </a:schemeClr>
                </a:solidFill>
                <a:latin typeface="Trebuchet MS" pitchFamily="34" charset="0"/>
                <a:cs typeface="Leelawadee UI Semilight" panose="020B0402040204020203" pitchFamily="34" charset="-34"/>
              </a:rPr>
              <a:t>◼ The </a:t>
            </a:r>
            <a:r>
              <a:rPr lang="da-DK" sz="2000" dirty="0" err="1">
                <a:solidFill>
                  <a:schemeClr val="tx1">
                    <a:lumMod val="75000"/>
                    <a:lumOff val="25000"/>
                  </a:schemeClr>
                </a:solidFill>
                <a:latin typeface="Trebuchet MS" pitchFamily="34" charset="0"/>
                <a:cs typeface="Leelawadee UI Semilight" panose="020B0402040204020203" pitchFamily="34" charset="-34"/>
              </a:rPr>
              <a:t>lower</a:t>
            </a:r>
            <a:r>
              <a:rPr lang="da-DK" sz="2000" dirty="0">
                <a:solidFill>
                  <a:schemeClr val="tx1">
                    <a:lumMod val="75000"/>
                    <a:lumOff val="25000"/>
                  </a:schemeClr>
                </a:solidFill>
                <a:latin typeface="Trebuchet MS" pitchFamily="34" charset="0"/>
                <a:cs typeface="Leelawadee UI Semilight" panose="020B0402040204020203" pitchFamily="34" charset="-34"/>
              </a:rPr>
              <a:t> </a:t>
            </a:r>
            <a:r>
              <a:rPr lang="da-DK" sz="2000" dirty="0" err="1">
                <a:solidFill>
                  <a:schemeClr val="tx1">
                    <a:lumMod val="75000"/>
                    <a:lumOff val="25000"/>
                  </a:schemeClr>
                </a:solidFill>
                <a:latin typeface="Trebuchet MS" pitchFamily="34" charset="0"/>
                <a:cs typeface="Leelawadee UI Semilight" panose="020B0402040204020203" pitchFamily="34" charset="-34"/>
              </a:rPr>
              <a:t>pressure</a:t>
            </a:r>
            <a:r>
              <a:rPr lang="da-DK" sz="2000" dirty="0">
                <a:solidFill>
                  <a:schemeClr val="tx1">
                    <a:lumMod val="75000"/>
                    <a:lumOff val="25000"/>
                  </a:schemeClr>
                </a:solidFill>
                <a:latin typeface="Trebuchet MS" pitchFamily="34" charset="0"/>
                <a:cs typeface="Leelawadee UI Semilight" panose="020B0402040204020203" pitchFamily="34" charset="-34"/>
              </a:rPr>
              <a:t> </a:t>
            </a:r>
            <a:r>
              <a:rPr lang="da-DK" sz="2000" dirty="0" err="1">
                <a:solidFill>
                  <a:schemeClr val="tx1">
                    <a:lumMod val="75000"/>
                    <a:lumOff val="25000"/>
                  </a:schemeClr>
                </a:solidFill>
                <a:latin typeface="Trebuchet MS" pitchFamily="34" charset="0"/>
                <a:cs typeface="Leelawadee UI Semilight" panose="020B0402040204020203" pitchFamily="34" charset="-34"/>
              </a:rPr>
              <a:t>loss</a:t>
            </a:r>
            <a:r>
              <a:rPr lang="da-DK" sz="2000" dirty="0">
                <a:solidFill>
                  <a:schemeClr val="tx1">
                    <a:lumMod val="75000"/>
                    <a:lumOff val="25000"/>
                  </a:schemeClr>
                </a:solidFill>
                <a:latin typeface="Trebuchet MS" pitchFamily="34" charset="0"/>
                <a:cs typeface="Leelawadee UI Semilight" panose="020B0402040204020203" pitchFamily="34" charset="-34"/>
              </a:rPr>
              <a:t> saves up to 30% on </a:t>
            </a:r>
            <a:r>
              <a:rPr lang="da-DK" sz="2000" dirty="0" err="1">
                <a:solidFill>
                  <a:schemeClr val="tx1">
                    <a:lumMod val="75000"/>
                    <a:lumOff val="25000"/>
                  </a:schemeClr>
                </a:solidFill>
                <a:latin typeface="Trebuchet MS" pitchFamily="34" charset="0"/>
                <a:cs typeface="Leelawadee UI Semilight" panose="020B0402040204020203" pitchFamily="34" charset="-34"/>
              </a:rPr>
              <a:t>your</a:t>
            </a:r>
            <a:r>
              <a:rPr lang="da-DK" sz="2000" dirty="0">
                <a:solidFill>
                  <a:schemeClr val="tx1">
                    <a:lumMod val="75000"/>
                    <a:lumOff val="25000"/>
                  </a:schemeClr>
                </a:solidFill>
                <a:latin typeface="Trebuchet MS" pitchFamily="34" charset="0"/>
                <a:cs typeface="Leelawadee UI Semilight" panose="020B0402040204020203" pitchFamily="34" charset="-34"/>
              </a:rPr>
              <a:t> </a:t>
            </a:r>
            <a:r>
              <a:rPr lang="da-DK" sz="2000" dirty="0" err="1">
                <a:solidFill>
                  <a:schemeClr val="tx1">
                    <a:lumMod val="75000"/>
                    <a:lumOff val="25000"/>
                  </a:schemeClr>
                </a:solidFill>
                <a:latin typeface="Trebuchet MS" pitchFamily="34" charset="0"/>
                <a:cs typeface="Leelawadee UI Semilight" panose="020B0402040204020203" pitchFamily="34" charset="-34"/>
              </a:rPr>
              <a:t>energy</a:t>
            </a:r>
            <a:r>
              <a:rPr lang="da-DK" sz="2000" dirty="0">
                <a:solidFill>
                  <a:schemeClr val="tx1">
                    <a:lumMod val="75000"/>
                    <a:lumOff val="25000"/>
                  </a:schemeClr>
                </a:solidFill>
                <a:latin typeface="Trebuchet MS" pitchFamily="34" charset="0"/>
                <a:cs typeface="Leelawadee UI Semilight" panose="020B0402040204020203" pitchFamily="34" charset="-34"/>
              </a:rPr>
              <a:t> </a:t>
            </a:r>
            <a:r>
              <a:rPr lang="da-DK" sz="2000" dirty="0" err="1">
                <a:solidFill>
                  <a:schemeClr val="tx1">
                    <a:lumMod val="75000"/>
                    <a:lumOff val="25000"/>
                  </a:schemeClr>
                </a:solidFill>
                <a:latin typeface="Trebuchet MS" pitchFamily="34" charset="0"/>
                <a:cs typeface="Leelawadee UI Semilight" panose="020B0402040204020203" pitchFamily="34" charset="-34"/>
              </a:rPr>
              <a:t>bill</a:t>
            </a:r>
            <a:r>
              <a:rPr lang="da-DK" sz="2000" dirty="0">
                <a:solidFill>
                  <a:schemeClr val="tx1">
                    <a:lumMod val="75000"/>
                    <a:lumOff val="25000"/>
                  </a:schemeClr>
                </a:solidFill>
                <a:latin typeface="Trebuchet MS" pitchFamily="34" charset="0"/>
                <a:cs typeface="Leelawadee UI Semilight" panose="020B0402040204020203" pitchFamily="34" charset="-34"/>
              </a:rPr>
              <a:t> </a:t>
            </a:r>
          </a:p>
          <a:p>
            <a:endParaRPr lang="da-DK" sz="2000" dirty="0">
              <a:solidFill>
                <a:schemeClr val="tx1">
                  <a:lumMod val="75000"/>
                  <a:lumOff val="25000"/>
                </a:schemeClr>
              </a:solidFill>
              <a:latin typeface="Trebuchet MS" pitchFamily="34" charset="0"/>
              <a:cs typeface="Leelawadee UI Semilight" panose="020B0402040204020203" pitchFamily="34" charset="-34"/>
            </a:endParaRPr>
          </a:p>
          <a:p>
            <a:r>
              <a:rPr lang="da-DK" sz="2000" dirty="0">
                <a:solidFill>
                  <a:schemeClr val="tx1">
                    <a:lumMod val="75000"/>
                    <a:lumOff val="25000"/>
                  </a:schemeClr>
                </a:solidFill>
                <a:latin typeface="Trebuchet MS" pitchFamily="34" charset="0"/>
                <a:cs typeface="Leelawadee UI Semilight" panose="020B0402040204020203" pitchFamily="34" charset="-34"/>
              </a:rPr>
              <a:t>◼ </a:t>
            </a:r>
            <a:r>
              <a:rPr lang="da-DK" sz="2000" dirty="0" err="1">
                <a:solidFill>
                  <a:schemeClr val="tx1">
                    <a:lumMod val="75000"/>
                    <a:lumOff val="25000"/>
                  </a:schemeClr>
                </a:solidFill>
                <a:latin typeface="Trebuchet MS" pitchFamily="34" charset="0"/>
                <a:cs typeface="Leelawadee UI Semilight" panose="020B0402040204020203" pitchFamily="34" charset="-34"/>
              </a:rPr>
              <a:t>Expected</a:t>
            </a:r>
            <a:r>
              <a:rPr lang="da-DK" sz="2000" dirty="0">
                <a:solidFill>
                  <a:schemeClr val="tx1">
                    <a:lumMod val="75000"/>
                    <a:lumOff val="25000"/>
                  </a:schemeClr>
                </a:solidFill>
                <a:latin typeface="Trebuchet MS" pitchFamily="34" charset="0"/>
                <a:cs typeface="Leelawadee UI Semilight" panose="020B0402040204020203" pitchFamily="34" charset="-34"/>
              </a:rPr>
              <a:t> </a:t>
            </a:r>
            <a:r>
              <a:rPr lang="da-DK" sz="2000" dirty="0" err="1">
                <a:solidFill>
                  <a:schemeClr val="tx1">
                    <a:lumMod val="75000"/>
                    <a:lumOff val="25000"/>
                  </a:schemeClr>
                </a:solidFill>
                <a:latin typeface="Trebuchet MS" pitchFamily="34" charset="0"/>
                <a:cs typeface="Leelawadee UI Semilight" panose="020B0402040204020203" pitchFamily="34" charset="-34"/>
              </a:rPr>
              <a:t>lifespan</a:t>
            </a:r>
            <a:r>
              <a:rPr lang="da-DK" sz="2000" dirty="0">
                <a:solidFill>
                  <a:schemeClr val="tx1">
                    <a:lumMod val="75000"/>
                    <a:lumOff val="25000"/>
                  </a:schemeClr>
                </a:solidFill>
                <a:latin typeface="Trebuchet MS" pitchFamily="34" charset="0"/>
                <a:cs typeface="Leelawadee UI Semilight" panose="020B0402040204020203" pitchFamily="34" charset="-34"/>
              </a:rPr>
              <a:t> of a </a:t>
            </a:r>
            <a:r>
              <a:rPr lang="da-DK" sz="2000" dirty="0" err="1">
                <a:solidFill>
                  <a:schemeClr val="tx1">
                    <a:lumMod val="75000"/>
                    <a:lumOff val="25000"/>
                  </a:schemeClr>
                </a:solidFill>
                <a:latin typeface="Trebuchet MS" pitchFamily="34" charset="0"/>
                <a:cs typeface="Leelawadee UI Semilight" panose="020B0402040204020203" pitchFamily="34" charset="-34"/>
              </a:rPr>
              <a:t>fabric</a:t>
            </a:r>
            <a:r>
              <a:rPr lang="da-DK" sz="2000" dirty="0">
                <a:solidFill>
                  <a:schemeClr val="tx1">
                    <a:lumMod val="75000"/>
                    <a:lumOff val="25000"/>
                  </a:schemeClr>
                </a:solidFill>
                <a:latin typeface="Trebuchet MS" pitchFamily="34" charset="0"/>
                <a:cs typeface="Leelawadee UI Semilight" panose="020B0402040204020203" pitchFamily="34" charset="-34"/>
              </a:rPr>
              <a:t> solution is more </a:t>
            </a:r>
            <a:r>
              <a:rPr lang="da-DK" sz="2000" dirty="0" err="1">
                <a:solidFill>
                  <a:schemeClr val="tx1">
                    <a:lumMod val="75000"/>
                    <a:lumOff val="25000"/>
                  </a:schemeClr>
                </a:solidFill>
                <a:latin typeface="Trebuchet MS" pitchFamily="34" charset="0"/>
                <a:cs typeface="Leelawadee UI Semilight" panose="020B0402040204020203" pitchFamily="34" charset="-34"/>
              </a:rPr>
              <a:t>than</a:t>
            </a:r>
            <a:r>
              <a:rPr lang="da-DK" sz="2000" dirty="0">
                <a:solidFill>
                  <a:schemeClr val="tx1">
                    <a:lumMod val="75000"/>
                    <a:lumOff val="25000"/>
                  </a:schemeClr>
                </a:solidFill>
                <a:latin typeface="Trebuchet MS" pitchFamily="34" charset="0"/>
                <a:cs typeface="Leelawadee UI Semilight" panose="020B0402040204020203" pitchFamily="34" charset="-34"/>
              </a:rPr>
              <a:t> 30 </a:t>
            </a:r>
            <a:r>
              <a:rPr lang="da-DK" sz="2000" dirty="0" err="1">
                <a:solidFill>
                  <a:schemeClr val="tx1">
                    <a:lumMod val="75000"/>
                    <a:lumOff val="25000"/>
                  </a:schemeClr>
                </a:solidFill>
                <a:latin typeface="Trebuchet MS" pitchFamily="34" charset="0"/>
                <a:cs typeface="Leelawadee UI Semilight" panose="020B0402040204020203" pitchFamily="34" charset="-34"/>
              </a:rPr>
              <a:t>years</a:t>
            </a:r>
            <a:r>
              <a:rPr lang="da-DK" sz="2000" dirty="0">
                <a:solidFill>
                  <a:schemeClr val="tx1">
                    <a:lumMod val="75000"/>
                    <a:lumOff val="25000"/>
                  </a:schemeClr>
                </a:solidFill>
                <a:latin typeface="Trebuchet MS" pitchFamily="34" charset="0"/>
                <a:cs typeface="Leelawadee UI Semilight" panose="020B0402040204020203" pitchFamily="34" charset="-34"/>
              </a:rPr>
              <a:t>, in </a:t>
            </a:r>
            <a:r>
              <a:rPr lang="da-DK" sz="2000" dirty="0" err="1">
                <a:solidFill>
                  <a:schemeClr val="tx1">
                    <a:lumMod val="75000"/>
                    <a:lumOff val="25000"/>
                  </a:schemeClr>
                </a:solidFill>
                <a:latin typeface="Trebuchet MS" pitchFamily="34" charset="0"/>
                <a:cs typeface="Leelawadee UI Semilight" panose="020B0402040204020203" pitchFamily="34" charset="-34"/>
              </a:rPr>
              <a:t>fact</a:t>
            </a:r>
            <a:r>
              <a:rPr lang="da-DK" sz="2000" dirty="0">
                <a:solidFill>
                  <a:schemeClr val="tx1">
                    <a:lumMod val="75000"/>
                    <a:lumOff val="25000"/>
                  </a:schemeClr>
                </a:solidFill>
                <a:latin typeface="Trebuchet MS" pitchFamily="34" charset="0"/>
                <a:cs typeface="Leelawadee UI Semilight" panose="020B0402040204020203" pitchFamily="34" charset="-34"/>
              </a:rPr>
              <a:t> </a:t>
            </a:r>
            <a:r>
              <a:rPr lang="da-DK" sz="2000" dirty="0" err="1">
                <a:solidFill>
                  <a:schemeClr val="tx1">
                    <a:lumMod val="75000"/>
                    <a:lumOff val="25000"/>
                  </a:schemeClr>
                </a:solidFill>
                <a:latin typeface="Trebuchet MS" pitchFamily="34" charset="0"/>
                <a:cs typeface="Leelawadee UI Semilight" panose="020B0402040204020203" pitchFamily="34" charset="-34"/>
              </a:rPr>
              <a:t>some</a:t>
            </a:r>
            <a:r>
              <a:rPr lang="da-DK" sz="2000" dirty="0">
                <a:solidFill>
                  <a:schemeClr val="tx1">
                    <a:lumMod val="75000"/>
                    <a:lumOff val="25000"/>
                  </a:schemeClr>
                </a:solidFill>
                <a:latin typeface="Trebuchet MS" pitchFamily="34" charset="0"/>
                <a:cs typeface="Leelawadee UI Semilight" panose="020B0402040204020203" pitchFamily="34" charset="-34"/>
              </a:rPr>
              <a:t> of the original 1970’s </a:t>
            </a:r>
            <a:r>
              <a:rPr lang="da-DK" sz="2000" dirty="0" err="1">
                <a:solidFill>
                  <a:schemeClr val="tx1">
                    <a:lumMod val="75000"/>
                    <a:lumOff val="25000"/>
                  </a:schemeClr>
                </a:solidFill>
                <a:latin typeface="Trebuchet MS" pitchFamily="34" charset="0"/>
                <a:cs typeface="Leelawadee UI Semilight" panose="020B0402040204020203" pitchFamily="34" charset="-34"/>
              </a:rPr>
              <a:t>ducts</a:t>
            </a:r>
            <a:r>
              <a:rPr lang="da-DK" sz="2000" dirty="0">
                <a:solidFill>
                  <a:schemeClr val="tx1">
                    <a:lumMod val="75000"/>
                    <a:lumOff val="25000"/>
                  </a:schemeClr>
                </a:solidFill>
                <a:latin typeface="Trebuchet MS" pitchFamily="34" charset="0"/>
                <a:cs typeface="Leelawadee UI Semilight" panose="020B0402040204020203" pitchFamily="34" charset="-34"/>
              </a:rPr>
              <a:t> </a:t>
            </a:r>
            <a:r>
              <a:rPr lang="da-DK" sz="2000" dirty="0" err="1">
                <a:solidFill>
                  <a:schemeClr val="tx1">
                    <a:lumMod val="75000"/>
                    <a:lumOff val="25000"/>
                  </a:schemeClr>
                </a:solidFill>
                <a:latin typeface="Trebuchet MS" pitchFamily="34" charset="0"/>
                <a:cs typeface="Leelawadee UI Semilight" panose="020B0402040204020203" pitchFamily="34" charset="-34"/>
              </a:rPr>
              <a:t>are</a:t>
            </a:r>
            <a:r>
              <a:rPr lang="da-DK" sz="2000" dirty="0">
                <a:solidFill>
                  <a:schemeClr val="tx1">
                    <a:lumMod val="75000"/>
                    <a:lumOff val="25000"/>
                  </a:schemeClr>
                </a:solidFill>
                <a:latin typeface="Trebuchet MS" pitchFamily="34" charset="0"/>
                <a:cs typeface="Leelawadee UI Semilight" panose="020B0402040204020203" pitchFamily="34" charset="-34"/>
              </a:rPr>
              <a:t> still in </a:t>
            </a:r>
            <a:r>
              <a:rPr lang="da-DK" sz="2000" dirty="0" err="1">
                <a:solidFill>
                  <a:schemeClr val="tx1">
                    <a:lumMod val="75000"/>
                    <a:lumOff val="25000"/>
                  </a:schemeClr>
                </a:solidFill>
                <a:latin typeface="Trebuchet MS" pitchFamily="34" charset="0"/>
                <a:cs typeface="Leelawadee UI Semilight" panose="020B0402040204020203" pitchFamily="34" charset="-34"/>
              </a:rPr>
              <a:t>use</a:t>
            </a:r>
            <a:endParaRPr lang="da-DK" sz="2000" dirty="0">
              <a:solidFill>
                <a:schemeClr val="tx1">
                  <a:lumMod val="75000"/>
                  <a:lumOff val="25000"/>
                </a:schemeClr>
              </a:solidFill>
              <a:latin typeface="Trebuchet MS" pitchFamily="34" charset="0"/>
              <a:cs typeface="Leelawadee UI Semilight" panose="020B0402040204020203" pitchFamily="34" charset="-34"/>
            </a:endParaRPr>
          </a:p>
          <a:p>
            <a:endParaRPr lang="da-DK" sz="2000" dirty="0">
              <a:solidFill>
                <a:schemeClr val="tx1">
                  <a:lumMod val="75000"/>
                  <a:lumOff val="25000"/>
                </a:schemeClr>
              </a:solidFill>
              <a:latin typeface="Trebuchet MS" pitchFamily="34" charset="0"/>
              <a:cs typeface="Leelawadee UI Semilight" panose="020B0402040204020203" pitchFamily="34" charset="-34"/>
            </a:endParaRPr>
          </a:p>
          <a:p>
            <a:r>
              <a:rPr lang="da-DK" sz="2000" dirty="0">
                <a:solidFill>
                  <a:schemeClr val="tx1">
                    <a:lumMod val="75000"/>
                    <a:lumOff val="25000"/>
                  </a:schemeClr>
                </a:solidFill>
                <a:latin typeface="Trebuchet MS" pitchFamily="34" charset="0"/>
                <a:cs typeface="Leelawadee UI Semilight" panose="020B0402040204020203" pitchFamily="34" charset="-34"/>
              </a:rPr>
              <a:t>◼ The </a:t>
            </a:r>
            <a:r>
              <a:rPr lang="da-DK" sz="2000" dirty="0" err="1">
                <a:solidFill>
                  <a:schemeClr val="tx1">
                    <a:lumMod val="75000"/>
                    <a:lumOff val="25000"/>
                  </a:schemeClr>
                </a:solidFill>
                <a:latin typeface="Trebuchet MS" pitchFamily="34" charset="0"/>
                <a:cs typeface="Leelawadee UI Semilight" panose="020B0402040204020203" pitchFamily="34" charset="-34"/>
              </a:rPr>
              <a:t>compact</a:t>
            </a:r>
            <a:r>
              <a:rPr lang="da-DK" sz="2000" dirty="0">
                <a:solidFill>
                  <a:schemeClr val="tx1">
                    <a:lumMod val="75000"/>
                    <a:lumOff val="25000"/>
                  </a:schemeClr>
                </a:solidFill>
                <a:latin typeface="Trebuchet MS" pitchFamily="34" charset="0"/>
                <a:cs typeface="Leelawadee UI Semilight" panose="020B0402040204020203" pitchFamily="34" charset="-34"/>
              </a:rPr>
              <a:t> nature of the </a:t>
            </a:r>
            <a:r>
              <a:rPr lang="da-DK" sz="2000" dirty="0" err="1">
                <a:solidFill>
                  <a:schemeClr val="tx1">
                    <a:lumMod val="75000"/>
                    <a:lumOff val="25000"/>
                  </a:schemeClr>
                </a:solidFill>
                <a:latin typeface="Trebuchet MS" pitchFamily="34" charset="0"/>
                <a:cs typeface="Leelawadee UI Semilight" panose="020B0402040204020203" pitchFamily="34" charset="-34"/>
              </a:rPr>
              <a:t>fabric</a:t>
            </a:r>
            <a:r>
              <a:rPr lang="da-DK" sz="2000" dirty="0">
                <a:solidFill>
                  <a:schemeClr val="tx1">
                    <a:lumMod val="75000"/>
                    <a:lumOff val="25000"/>
                  </a:schemeClr>
                </a:solidFill>
                <a:latin typeface="Trebuchet MS" pitchFamily="34" charset="0"/>
                <a:cs typeface="Leelawadee UI Semilight" panose="020B0402040204020203" pitchFamily="34" charset="-34"/>
              </a:rPr>
              <a:t> </a:t>
            </a:r>
            <a:r>
              <a:rPr lang="da-DK" sz="2000" dirty="0" err="1">
                <a:solidFill>
                  <a:schemeClr val="tx1">
                    <a:lumMod val="75000"/>
                    <a:lumOff val="25000"/>
                  </a:schemeClr>
                </a:solidFill>
                <a:latin typeface="Trebuchet MS" pitchFamily="34" charset="0"/>
                <a:cs typeface="Leelawadee UI Semilight" panose="020B0402040204020203" pitchFamily="34" charset="-34"/>
              </a:rPr>
              <a:t>ensures</a:t>
            </a:r>
            <a:r>
              <a:rPr lang="da-DK" sz="2000" dirty="0">
                <a:solidFill>
                  <a:schemeClr val="tx1">
                    <a:lumMod val="75000"/>
                    <a:lumOff val="25000"/>
                  </a:schemeClr>
                </a:solidFill>
                <a:latin typeface="Trebuchet MS" pitchFamily="34" charset="0"/>
                <a:cs typeface="Leelawadee UI Semilight" panose="020B0402040204020203" pitchFamily="34" charset="-34"/>
              </a:rPr>
              <a:t> 21.3 times </a:t>
            </a:r>
            <a:r>
              <a:rPr lang="da-DK" sz="2000" dirty="0" err="1">
                <a:solidFill>
                  <a:schemeClr val="tx1">
                    <a:lumMod val="75000"/>
                    <a:lumOff val="25000"/>
                  </a:schemeClr>
                </a:solidFill>
                <a:latin typeface="Trebuchet MS" pitchFamily="34" charset="0"/>
                <a:cs typeface="Leelawadee UI Semilight" panose="020B0402040204020203" pitchFamily="34" charset="-34"/>
              </a:rPr>
              <a:t>less</a:t>
            </a:r>
            <a:r>
              <a:rPr lang="da-DK" sz="2000" dirty="0">
                <a:solidFill>
                  <a:schemeClr val="tx1">
                    <a:lumMod val="75000"/>
                    <a:lumOff val="25000"/>
                  </a:schemeClr>
                </a:solidFill>
                <a:latin typeface="Trebuchet MS" pitchFamily="34" charset="0"/>
                <a:cs typeface="Leelawadee UI Semilight" panose="020B0402040204020203" pitchFamily="34" charset="-34"/>
              </a:rPr>
              <a:t> CO2 emissions from </a:t>
            </a:r>
            <a:r>
              <a:rPr lang="da-DK" sz="2000" dirty="0" err="1">
                <a:solidFill>
                  <a:schemeClr val="tx1">
                    <a:lumMod val="75000"/>
                    <a:lumOff val="25000"/>
                  </a:schemeClr>
                </a:solidFill>
                <a:latin typeface="Trebuchet MS" pitchFamily="34" charset="0"/>
                <a:cs typeface="Leelawadee UI Semilight" panose="020B0402040204020203" pitchFamily="34" charset="-34"/>
              </a:rPr>
              <a:t>transportation</a:t>
            </a:r>
            <a:r>
              <a:rPr lang="da-DK" sz="2000" dirty="0">
                <a:solidFill>
                  <a:schemeClr val="tx1">
                    <a:lumMod val="75000"/>
                    <a:lumOff val="25000"/>
                  </a:schemeClr>
                </a:solidFill>
                <a:latin typeface="Trebuchet MS" pitchFamily="34" charset="0"/>
                <a:cs typeface="Leelawadee UI Semilight" panose="020B0402040204020203" pitchFamily="34" charset="-34"/>
              </a:rPr>
              <a:t> </a:t>
            </a:r>
            <a:r>
              <a:rPr lang="da-DK" sz="2000" dirty="0" err="1">
                <a:solidFill>
                  <a:schemeClr val="tx1">
                    <a:lumMod val="75000"/>
                    <a:lumOff val="25000"/>
                  </a:schemeClr>
                </a:solidFill>
                <a:latin typeface="Trebuchet MS" pitchFamily="34" charset="0"/>
                <a:cs typeface="Leelawadee UI Semilight" panose="020B0402040204020203" pitchFamily="34" charset="-34"/>
              </a:rPr>
              <a:t>than</a:t>
            </a:r>
            <a:r>
              <a:rPr lang="da-DK" sz="2000" dirty="0">
                <a:solidFill>
                  <a:schemeClr val="tx1">
                    <a:lumMod val="75000"/>
                    <a:lumOff val="25000"/>
                  </a:schemeClr>
                </a:solidFill>
                <a:latin typeface="Trebuchet MS" pitchFamily="34" charset="0"/>
                <a:cs typeface="Leelawadee UI Semilight" panose="020B0402040204020203" pitchFamily="34" charset="-34"/>
              </a:rPr>
              <a:t> an </a:t>
            </a:r>
            <a:r>
              <a:rPr lang="da-DK" sz="2000" dirty="0" err="1">
                <a:solidFill>
                  <a:schemeClr val="tx1">
                    <a:lumMod val="75000"/>
                    <a:lumOff val="25000"/>
                  </a:schemeClr>
                </a:solidFill>
                <a:latin typeface="Trebuchet MS" pitchFamily="34" charset="0"/>
                <a:cs typeface="Leelawadee UI Semilight" panose="020B0402040204020203" pitchFamily="34" charset="-34"/>
              </a:rPr>
              <a:t>equivalent</a:t>
            </a:r>
            <a:r>
              <a:rPr lang="da-DK" sz="2000" dirty="0">
                <a:solidFill>
                  <a:schemeClr val="tx1">
                    <a:lumMod val="75000"/>
                    <a:lumOff val="25000"/>
                  </a:schemeClr>
                </a:solidFill>
                <a:latin typeface="Trebuchet MS" pitchFamily="34" charset="0"/>
                <a:cs typeface="Leelawadee UI Semilight" panose="020B0402040204020203" pitchFamily="34" charset="-34"/>
              </a:rPr>
              <a:t> solution in metal</a:t>
            </a:r>
            <a:endParaRPr lang="da-DK" sz="2000" dirty="0">
              <a:solidFill>
                <a:schemeClr val="tx1">
                  <a:lumMod val="75000"/>
                  <a:lumOff val="25000"/>
                </a:schemeClr>
              </a:solidFill>
              <a:latin typeface="Leelawadee UI Semilight" panose="020B0402040204020203" pitchFamily="34" charset="-34"/>
              <a:cs typeface="Leelawadee UI Semilight" panose="020B0402040204020203" pitchFamily="34" charset="-34"/>
            </a:endParaRPr>
          </a:p>
          <a:p>
            <a:endParaRPr lang="da-DK" sz="2000" dirty="0">
              <a:solidFill>
                <a:schemeClr val="tx1">
                  <a:lumMod val="75000"/>
                  <a:lumOff val="25000"/>
                </a:schemeClr>
              </a:solidFill>
              <a:latin typeface="Leelawadee UI Semilight" panose="020B0402040204020203" pitchFamily="34" charset="-34"/>
              <a:cs typeface="Leelawadee UI Semilight" panose="020B0402040204020203" pitchFamily="34" charset="-34"/>
            </a:endParaRPr>
          </a:p>
          <a:p>
            <a:endParaRPr lang="da-DK" sz="2000" dirty="0">
              <a:solidFill>
                <a:schemeClr val="tx1">
                  <a:lumMod val="75000"/>
                  <a:lumOff val="25000"/>
                </a:schemeClr>
              </a:solidFill>
              <a:latin typeface="Leelawadee UI Semilight" panose="020B0402040204020203" pitchFamily="34" charset="-34"/>
              <a:cs typeface="Leelawadee UI Semilight" panose="020B0402040204020203" pitchFamily="34" charset="-34"/>
            </a:endParaRPr>
          </a:p>
          <a:p>
            <a:r>
              <a:rPr lang="da-DK" sz="2000" dirty="0">
                <a:solidFill>
                  <a:schemeClr val="tx1">
                    <a:lumMod val="75000"/>
                    <a:lumOff val="25000"/>
                  </a:schemeClr>
                </a:solidFill>
                <a:latin typeface="Leelawadee UI Semilight" panose="020B0402040204020203" pitchFamily="34" charset="-34"/>
                <a:cs typeface="Leelawadee UI Semilight" panose="020B0402040204020203" pitchFamily="34" charset="-34"/>
              </a:rPr>
              <a:t> </a:t>
            </a:r>
            <a:endParaRPr lang="da-DK" sz="2000" dirty="0">
              <a:solidFill>
                <a:schemeClr val="tx1">
                  <a:lumMod val="75000"/>
                  <a:lumOff val="25000"/>
                </a:schemeClr>
              </a:solidFill>
              <a:latin typeface="Trebuchet MS" pitchFamily="34" charset="0"/>
              <a:cs typeface="Leelawadee UI Semilight" panose="020B0402040204020203" pitchFamily="34" charset="-34"/>
            </a:endParaRPr>
          </a:p>
          <a:p>
            <a:endParaRPr lang="da-DK" sz="2000" dirty="0">
              <a:solidFill>
                <a:schemeClr val="tx1">
                  <a:lumMod val="75000"/>
                  <a:lumOff val="25000"/>
                </a:schemeClr>
              </a:solidFill>
              <a:latin typeface="Trebuchet MS" pitchFamily="34" charset="0"/>
              <a:cs typeface="Leelawadee UI Semilight" panose="020B0402040204020203" pitchFamily="34" charset="-34"/>
            </a:endParaRPr>
          </a:p>
          <a:p>
            <a:endParaRPr lang="tr-TR" sz="2000" dirty="0">
              <a:solidFill>
                <a:schemeClr val="tx1">
                  <a:lumMod val="75000"/>
                  <a:lumOff val="25000"/>
                </a:schemeClr>
              </a:solidFill>
              <a:latin typeface="Trebuchet MS" pitchFamily="34" charset="0"/>
            </a:endParaRPr>
          </a:p>
        </p:txBody>
      </p:sp>
      <p:sp>
        <p:nvSpPr>
          <p:cNvPr id="18" name="Dikdörtgen 17"/>
          <p:cNvSpPr/>
          <p:nvPr/>
        </p:nvSpPr>
        <p:spPr>
          <a:xfrm>
            <a:off x="1676400" y="214325"/>
            <a:ext cx="338473" cy="338554"/>
          </a:xfrm>
          <a:prstGeom prst="rect">
            <a:avLst/>
          </a:prstGeom>
        </p:spPr>
        <p:txBody>
          <a:bodyPr wrap="square">
            <a:spAutoFit/>
          </a:bodyPr>
          <a:lstStyle/>
          <a:p>
            <a:r>
              <a:rPr lang="tr-TR" sz="1600" dirty="0">
                <a:solidFill>
                  <a:schemeClr val="accent2">
                    <a:lumMod val="50000"/>
                  </a:schemeClr>
                </a:solidFill>
                <a:latin typeface="Trebuchet MS" pitchFamily="34" charset="0"/>
              </a:rPr>
              <a:t>®</a:t>
            </a:r>
            <a:endParaRPr lang="da-DK" sz="1600" dirty="0">
              <a:solidFill>
                <a:schemeClr val="accent2">
                  <a:lumMod val="50000"/>
                </a:schemeClr>
              </a:solidFill>
              <a:latin typeface="Trebuchet MS" pitchFamily="34" charset="0"/>
            </a:endParaRPr>
          </a:p>
        </p:txBody>
      </p:sp>
      <p:sp>
        <p:nvSpPr>
          <p:cNvPr id="29" name="Metin kutusu 28"/>
          <p:cNvSpPr txBox="1"/>
          <p:nvPr/>
        </p:nvSpPr>
        <p:spPr>
          <a:xfrm>
            <a:off x="228600" y="214325"/>
            <a:ext cx="4114800" cy="523220"/>
          </a:xfrm>
          <a:prstGeom prst="rect">
            <a:avLst/>
          </a:prstGeom>
          <a:noFill/>
        </p:spPr>
        <p:txBody>
          <a:bodyPr wrap="square" rtlCol="0">
            <a:spAutoFit/>
          </a:bodyPr>
          <a:lstStyle/>
          <a:p>
            <a:r>
              <a:rPr lang="tr-TR" sz="2800" dirty="0" err="1">
                <a:solidFill>
                  <a:schemeClr val="accent2">
                    <a:lumMod val="50000"/>
                  </a:schemeClr>
                </a:solidFill>
                <a:latin typeface="Trebuchet MS" pitchFamily="34" charset="0"/>
              </a:rPr>
              <a:t>FabricAir</a:t>
            </a:r>
            <a:r>
              <a:rPr lang="tr-TR" dirty="0">
                <a:solidFill>
                  <a:schemeClr val="accent2">
                    <a:lumMod val="50000"/>
                  </a:schemeClr>
                </a:solidFill>
                <a:latin typeface="Trebuchet MS" pitchFamily="34" charset="0"/>
              </a:rPr>
              <a:t>  </a:t>
            </a:r>
            <a:r>
              <a:rPr lang="tr-TR" sz="1400" dirty="0" err="1">
                <a:solidFill>
                  <a:schemeClr val="accent2">
                    <a:lumMod val="50000"/>
                  </a:schemeClr>
                </a:solidFill>
                <a:latin typeface="Trebuchet MS" pitchFamily="34" charset="0"/>
              </a:rPr>
              <a:t>Fabric</a:t>
            </a:r>
            <a:r>
              <a:rPr lang="tr-TR" sz="1400" dirty="0">
                <a:solidFill>
                  <a:schemeClr val="accent2">
                    <a:lumMod val="50000"/>
                  </a:schemeClr>
                </a:solidFill>
                <a:latin typeface="Trebuchet MS" pitchFamily="34" charset="0"/>
              </a:rPr>
              <a:t> </a:t>
            </a:r>
            <a:r>
              <a:rPr lang="tr-TR" sz="1400" dirty="0" err="1">
                <a:solidFill>
                  <a:schemeClr val="accent2">
                    <a:lumMod val="50000"/>
                  </a:schemeClr>
                </a:solidFill>
                <a:latin typeface="Trebuchet MS" pitchFamily="34" charset="0"/>
              </a:rPr>
              <a:t>Ducts</a:t>
            </a:r>
            <a:endParaRPr lang="tr-TR" sz="1400" dirty="0">
              <a:solidFill>
                <a:schemeClr val="accent2">
                  <a:lumMod val="50000"/>
                </a:schemeClr>
              </a:solidFill>
              <a:latin typeface="Trebuchet MS" pitchFamily="34" charset="0"/>
            </a:endParaRPr>
          </a:p>
        </p:txBody>
      </p:sp>
      <p:grpSp>
        <p:nvGrpSpPr>
          <p:cNvPr id="28" name="Grup 14">
            <a:extLst>
              <a:ext uri="{FF2B5EF4-FFF2-40B4-BE49-F238E27FC236}">
                <a16:creationId xmlns:a16="http://schemas.microsoft.com/office/drawing/2014/main" id="{A1A8DADD-F048-4AC1-BEC5-28FFA170402B}"/>
              </a:ext>
            </a:extLst>
          </p:cNvPr>
          <p:cNvGrpSpPr/>
          <p:nvPr/>
        </p:nvGrpSpPr>
        <p:grpSpPr>
          <a:xfrm>
            <a:off x="1" y="0"/>
            <a:ext cx="9144000" cy="1481456"/>
            <a:chOff x="1" y="0"/>
            <a:chExt cx="9144000" cy="1481456"/>
          </a:xfrm>
        </p:grpSpPr>
        <p:pic>
          <p:nvPicPr>
            <p:cNvPr id="30" name="Resim 17">
              <a:extLst>
                <a:ext uri="{FF2B5EF4-FFF2-40B4-BE49-F238E27FC236}">
                  <a16:creationId xmlns:a16="http://schemas.microsoft.com/office/drawing/2014/main" id="{01B7D63D-04E6-482F-8C88-4A7B01984F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1481456"/>
            </a:xfrm>
            <a:prstGeom prst="rect">
              <a:avLst/>
            </a:prstGeom>
          </p:spPr>
        </p:pic>
        <p:grpSp>
          <p:nvGrpSpPr>
            <p:cNvPr id="31" name="Grup 18">
              <a:extLst>
                <a:ext uri="{FF2B5EF4-FFF2-40B4-BE49-F238E27FC236}">
                  <a16:creationId xmlns:a16="http://schemas.microsoft.com/office/drawing/2014/main" id="{C54E755C-1C97-4278-8B13-C4A95D5A6D0D}"/>
                </a:ext>
              </a:extLst>
            </p:cNvPr>
            <p:cNvGrpSpPr/>
            <p:nvPr/>
          </p:nvGrpSpPr>
          <p:grpSpPr>
            <a:xfrm>
              <a:off x="381000" y="100588"/>
              <a:ext cx="4572000" cy="646331"/>
              <a:chOff x="381000" y="100588"/>
              <a:chExt cx="4572000" cy="646331"/>
            </a:xfrm>
          </p:grpSpPr>
          <p:sp>
            <p:nvSpPr>
              <p:cNvPr id="32" name="Metin kutusu 19">
                <a:extLst>
                  <a:ext uri="{FF2B5EF4-FFF2-40B4-BE49-F238E27FC236}">
                    <a16:creationId xmlns:a16="http://schemas.microsoft.com/office/drawing/2014/main" id="{CB70EF52-5B7B-48FD-B5E3-5C1986E99F62}"/>
                  </a:ext>
                </a:extLst>
              </p:cNvPr>
              <p:cNvSpPr txBox="1"/>
              <p:nvPr/>
            </p:nvSpPr>
            <p:spPr>
              <a:xfrm>
                <a:off x="381000" y="100588"/>
                <a:ext cx="4572000" cy="646331"/>
              </a:xfrm>
              <a:prstGeom prst="rect">
                <a:avLst/>
              </a:prstGeom>
              <a:noFill/>
            </p:spPr>
            <p:txBody>
              <a:bodyPr wrap="square" rtlCol="0">
                <a:spAutoFit/>
              </a:bodyPr>
              <a:lstStyle/>
              <a:p>
                <a:r>
                  <a:rPr lang="da-DK" sz="3600" dirty="0" err="1">
                    <a:solidFill>
                      <a:schemeClr val="bg1"/>
                    </a:solidFill>
                    <a:latin typeface="Trebuchet MS" pitchFamily="34" charset="0"/>
                  </a:rPr>
                  <a:t>Why</a:t>
                </a:r>
                <a:r>
                  <a:rPr lang="da-DK" sz="3600" dirty="0">
                    <a:solidFill>
                      <a:schemeClr val="bg1"/>
                    </a:solidFill>
                    <a:latin typeface="Trebuchet MS" pitchFamily="34" charset="0"/>
                  </a:rPr>
                  <a:t> </a:t>
                </a:r>
                <a:r>
                  <a:rPr lang="da-DK" sz="3600" dirty="0" err="1">
                    <a:solidFill>
                      <a:schemeClr val="bg1"/>
                    </a:solidFill>
                    <a:latin typeface="Trebuchet MS" pitchFamily="34" charset="0"/>
                  </a:rPr>
                  <a:t>Fabric</a:t>
                </a:r>
                <a:r>
                  <a:rPr lang="da-DK" sz="3600" dirty="0">
                    <a:solidFill>
                      <a:schemeClr val="bg1"/>
                    </a:solidFill>
                    <a:latin typeface="Trebuchet MS" pitchFamily="34" charset="0"/>
                  </a:rPr>
                  <a:t> Ducting? </a:t>
                </a:r>
                <a:endParaRPr lang="tr-TR" sz="1600" dirty="0">
                  <a:solidFill>
                    <a:schemeClr val="bg1"/>
                  </a:solidFill>
                  <a:latin typeface="Trebuchet MS" pitchFamily="34" charset="0"/>
                </a:endParaRPr>
              </a:p>
            </p:txBody>
          </p:sp>
          <p:sp>
            <p:nvSpPr>
              <p:cNvPr id="33" name="Dikdörtgen 20">
                <a:extLst>
                  <a:ext uri="{FF2B5EF4-FFF2-40B4-BE49-F238E27FC236}">
                    <a16:creationId xmlns:a16="http://schemas.microsoft.com/office/drawing/2014/main" id="{A8F7E56B-FB3A-431C-ACF7-E4E794031E13}"/>
                  </a:ext>
                </a:extLst>
              </p:cNvPr>
              <p:cNvSpPr/>
              <p:nvPr/>
            </p:nvSpPr>
            <p:spPr>
              <a:xfrm>
                <a:off x="2263512" y="127024"/>
                <a:ext cx="184731" cy="369332"/>
              </a:xfrm>
              <a:prstGeom prst="rect">
                <a:avLst/>
              </a:prstGeom>
            </p:spPr>
            <p:txBody>
              <a:bodyPr wrap="none">
                <a:spAutoFit/>
              </a:bodyPr>
              <a:lstStyle/>
              <a:p>
                <a:endParaRPr lang="da-DK" dirty="0">
                  <a:solidFill>
                    <a:schemeClr val="bg1"/>
                  </a:solidFill>
                  <a:latin typeface="Trebuchet MS" pitchFamily="34" charset="0"/>
                </a:endParaRPr>
              </a:p>
            </p:txBody>
          </p:sp>
        </p:grpSp>
      </p:grpSp>
      <p:sp>
        <p:nvSpPr>
          <p:cNvPr id="34" name="Metin kutusu 8">
            <a:extLst>
              <a:ext uri="{FF2B5EF4-FFF2-40B4-BE49-F238E27FC236}">
                <a16:creationId xmlns:a16="http://schemas.microsoft.com/office/drawing/2014/main" id="{F4DDFFFE-CEC7-4E9D-851F-4650F0C24664}"/>
              </a:ext>
            </a:extLst>
          </p:cNvPr>
          <p:cNvSpPr txBox="1"/>
          <p:nvPr/>
        </p:nvSpPr>
        <p:spPr>
          <a:xfrm>
            <a:off x="6019800" y="878260"/>
            <a:ext cx="3045917" cy="461665"/>
          </a:xfrm>
          <a:prstGeom prst="rect">
            <a:avLst/>
          </a:prstGeom>
          <a:noFill/>
        </p:spPr>
        <p:txBody>
          <a:bodyPr wrap="square" rtlCol="0">
            <a:spAutoFit/>
          </a:bodyPr>
          <a:lstStyle/>
          <a:p>
            <a:r>
              <a:rPr lang="da-DK" sz="2400" b="1" dirty="0">
                <a:solidFill>
                  <a:schemeClr val="tx1">
                    <a:lumMod val="75000"/>
                    <a:lumOff val="25000"/>
                  </a:schemeClr>
                </a:solidFill>
                <a:latin typeface="Trebuchet MS" pitchFamily="34" charset="0"/>
              </a:rPr>
              <a:t>ENERGY</a:t>
            </a:r>
            <a:endParaRPr lang="tr-TR" sz="2400" b="1" dirty="0">
              <a:solidFill>
                <a:schemeClr val="tx1">
                  <a:lumMod val="75000"/>
                  <a:lumOff val="25000"/>
                </a:schemeClr>
              </a:solidFill>
              <a:latin typeface="Trebuchet MS" pitchFamily="34" charset="0"/>
            </a:endParaRPr>
          </a:p>
        </p:txBody>
      </p:sp>
    </p:spTree>
    <p:extLst>
      <p:ext uri="{BB962C8B-B14F-4D97-AF65-F5344CB8AC3E}">
        <p14:creationId xmlns:p14="http://schemas.microsoft.com/office/powerpoint/2010/main" val="2217957322"/>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 5"/>
          <p:cNvGrpSpPr/>
          <p:nvPr/>
        </p:nvGrpSpPr>
        <p:grpSpPr>
          <a:xfrm>
            <a:off x="6705599" y="655370"/>
            <a:ext cx="2105804" cy="637500"/>
            <a:chOff x="6660644" y="720155"/>
            <a:chExt cx="1803688" cy="563190"/>
          </a:xfrm>
        </p:grpSpPr>
        <p:sp>
          <p:nvSpPr>
            <p:cNvPr id="7" name="Metin kutusu 6"/>
            <p:cNvSpPr txBox="1"/>
            <p:nvPr/>
          </p:nvSpPr>
          <p:spPr>
            <a:xfrm>
              <a:off x="6660644" y="720155"/>
              <a:ext cx="1803688" cy="407851"/>
            </a:xfrm>
            <a:prstGeom prst="rect">
              <a:avLst/>
            </a:prstGeom>
            <a:noFill/>
          </p:spPr>
          <p:txBody>
            <a:bodyPr wrap="square" rtlCol="0">
              <a:spAutoFit/>
            </a:bodyPr>
            <a:lstStyle/>
            <a:p>
              <a:r>
                <a:rPr lang="tr-TR" sz="2400" b="1" dirty="0">
                  <a:solidFill>
                    <a:schemeClr val="accent2">
                      <a:lumMod val="50000"/>
                    </a:schemeClr>
                  </a:solidFill>
                  <a:latin typeface="Trebuchet MS" pitchFamily="34" charset="0"/>
                </a:rPr>
                <a:t>SUSPENSION</a:t>
              </a:r>
            </a:p>
          </p:txBody>
        </p:sp>
        <p:sp>
          <p:nvSpPr>
            <p:cNvPr id="8" name="Dikdörtgen 7"/>
            <p:cNvSpPr/>
            <p:nvPr/>
          </p:nvSpPr>
          <p:spPr>
            <a:xfrm>
              <a:off x="7770196" y="1011444"/>
              <a:ext cx="694136" cy="271901"/>
            </a:xfrm>
            <a:prstGeom prst="rect">
              <a:avLst/>
            </a:prstGeom>
          </p:spPr>
          <p:txBody>
            <a:bodyPr wrap="square">
              <a:spAutoFit/>
            </a:bodyPr>
            <a:lstStyle/>
            <a:p>
              <a:r>
                <a:rPr lang="tr-TR" sz="1400" dirty="0">
                  <a:solidFill>
                    <a:schemeClr val="bg1">
                      <a:lumMod val="50000"/>
                    </a:schemeClr>
                  </a:solidFill>
                  <a:latin typeface="Trebuchet MS" pitchFamily="34" charset="0"/>
                </a:rPr>
                <a:t>TYPES</a:t>
              </a:r>
            </a:p>
          </p:txBody>
        </p:sp>
      </p:grpSp>
      <p:grpSp>
        <p:nvGrpSpPr>
          <p:cNvPr id="25" name="Grup 14">
            <a:extLst>
              <a:ext uri="{FF2B5EF4-FFF2-40B4-BE49-F238E27FC236}">
                <a16:creationId xmlns:a16="http://schemas.microsoft.com/office/drawing/2014/main" id="{2F89BD5D-429F-4559-BF91-20BB254ACABA}"/>
              </a:ext>
            </a:extLst>
          </p:cNvPr>
          <p:cNvGrpSpPr/>
          <p:nvPr/>
        </p:nvGrpSpPr>
        <p:grpSpPr>
          <a:xfrm>
            <a:off x="1" y="0"/>
            <a:ext cx="9144000" cy="1481456"/>
            <a:chOff x="1" y="0"/>
            <a:chExt cx="9144000" cy="1481456"/>
          </a:xfrm>
        </p:grpSpPr>
        <p:pic>
          <p:nvPicPr>
            <p:cNvPr id="27" name="Resim 17">
              <a:extLst>
                <a:ext uri="{FF2B5EF4-FFF2-40B4-BE49-F238E27FC236}">
                  <a16:creationId xmlns:a16="http://schemas.microsoft.com/office/drawing/2014/main" id="{6E73CCC4-37CF-4D1D-A4F6-05BC9F1726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1481456"/>
            </a:xfrm>
            <a:prstGeom prst="rect">
              <a:avLst/>
            </a:prstGeom>
          </p:spPr>
        </p:pic>
        <p:grpSp>
          <p:nvGrpSpPr>
            <p:cNvPr id="28" name="Grup 18">
              <a:extLst>
                <a:ext uri="{FF2B5EF4-FFF2-40B4-BE49-F238E27FC236}">
                  <a16:creationId xmlns:a16="http://schemas.microsoft.com/office/drawing/2014/main" id="{A1FE1605-02C7-4CF3-8AAA-9E215F2F7682}"/>
                </a:ext>
              </a:extLst>
            </p:cNvPr>
            <p:cNvGrpSpPr/>
            <p:nvPr/>
          </p:nvGrpSpPr>
          <p:grpSpPr>
            <a:xfrm>
              <a:off x="381000" y="100588"/>
              <a:ext cx="4572000" cy="646331"/>
              <a:chOff x="381000" y="100588"/>
              <a:chExt cx="4572000" cy="646331"/>
            </a:xfrm>
          </p:grpSpPr>
          <p:sp>
            <p:nvSpPr>
              <p:cNvPr id="29" name="Metin kutusu 19">
                <a:extLst>
                  <a:ext uri="{FF2B5EF4-FFF2-40B4-BE49-F238E27FC236}">
                    <a16:creationId xmlns:a16="http://schemas.microsoft.com/office/drawing/2014/main" id="{8B8F79D2-C6D8-4AC4-A355-ABB0F2FA0448}"/>
                  </a:ext>
                </a:extLst>
              </p:cNvPr>
              <p:cNvSpPr txBox="1"/>
              <p:nvPr/>
            </p:nvSpPr>
            <p:spPr>
              <a:xfrm>
                <a:off x="381000" y="100588"/>
                <a:ext cx="4572000" cy="646331"/>
              </a:xfrm>
              <a:prstGeom prst="rect">
                <a:avLst/>
              </a:prstGeom>
              <a:noFill/>
            </p:spPr>
            <p:txBody>
              <a:bodyPr wrap="square" rtlCol="0">
                <a:spAutoFit/>
              </a:bodyPr>
              <a:lstStyle/>
              <a:p>
                <a:r>
                  <a:rPr lang="da-DK" sz="3600" dirty="0">
                    <a:solidFill>
                      <a:schemeClr val="bg1"/>
                    </a:solidFill>
                    <a:latin typeface="Trebuchet MS" pitchFamily="34" charset="0"/>
                  </a:rPr>
                  <a:t>Products </a:t>
                </a:r>
                <a:endParaRPr lang="tr-TR" sz="1600" dirty="0">
                  <a:solidFill>
                    <a:schemeClr val="bg1"/>
                  </a:solidFill>
                  <a:latin typeface="Trebuchet MS" pitchFamily="34" charset="0"/>
                </a:endParaRPr>
              </a:p>
            </p:txBody>
          </p:sp>
          <p:sp>
            <p:nvSpPr>
              <p:cNvPr id="30" name="Dikdörtgen 20">
                <a:extLst>
                  <a:ext uri="{FF2B5EF4-FFF2-40B4-BE49-F238E27FC236}">
                    <a16:creationId xmlns:a16="http://schemas.microsoft.com/office/drawing/2014/main" id="{6E5D102A-C401-4A24-ADFC-40D26D447954}"/>
                  </a:ext>
                </a:extLst>
              </p:cNvPr>
              <p:cNvSpPr/>
              <p:nvPr/>
            </p:nvSpPr>
            <p:spPr>
              <a:xfrm>
                <a:off x="2263512" y="127024"/>
                <a:ext cx="184731" cy="369332"/>
              </a:xfrm>
              <a:prstGeom prst="rect">
                <a:avLst/>
              </a:prstGeom>
            </p:spPr>
            <p:txBody>
              <a:bodyPr wrap="none">
                <a:spAutoFit/>
              </a:bodyPr>
              <a:lstStyle/>
              <a:p>
                <a:endParaRPr lang="da-DK" dirty="0">
                  <a:solidFill>
                    <a:schemeClr val="bg1"/>
                  </a:solidFill>
                  <a:latin typeface="Trebuchet MS" pitchFamily="34" charset="0"/>
                </a:endParaRPr>
              </a:p>
            </p:txBody>
          </p:sp>
        </p:grpSp>
      </p:grpSp>
      <p:sp>
        <p:nvSpPr>
          <p:cNvPr id="31" name="Metin kutusu 8">
            <a:extLst>
              <a:ext uri="{FF2B5EF4-FFF2-40B4-BE49-F238E27FC236}">
                <a16:creationId xmlns:a16="http://schemas.microsoft.com/office/drawing/2014/main" id="{DC85340D-ED69-4BF0-9A99-565B8653026B}"/>
              </a:ext>
            </a:extLst>
          </p:cNvPr>
          <p:cNvSpPr txBox="1"/>
          <p:nvPr/>
        </p:nvSpPr>
        <p:spPr>
          <a:xfrm>
            <a:off x="6019800" y="878260"/>
            <a:ext cx="3045917" cy="461665"/>
          </a:xfrm>
          <a:prstGeom prst="rect">
            <a:avLst/>
          </a:prstGeom>
          <a:noFill/>
        </p:spPr>
        <p:txBody>
          <a:bodyPr wrap="square" rtlCol="0">
            <a:spAutoFit/>
          </a:bodyPr>
          <a:lstStyle/>
          <a:p>
            <a:r>
              <a:rPr lang="da-DK" sz="2400" b="1" dirty="0">
                <a:solidFill>
                  <a:schemeClr val="tx1">
                    <a:lumMod val="75000"/>
                    <a:lumOff val="25000"/>
                  </a:schemeClr>
                </a:solidFill>
                <a:latin typeface="Trebuchet MS" pitchFamily="34" charset="0"/>
              </a:rPr>
              <a:t>FABRICS</a:t>
            </a:r>
            <a:endParaRPr lang="tr-TR" sz="2400" b="1" dirty="0">
              <a:solidFill>
                <a:schemeClr val="tx1">
                  <a:lumMod val="75000"/>
                  <a:lumOff val="25000"/>
                </a:schemeClr>
              </a:solidFill>
              <a:latin typeface="Trebuchet MS" pitchFamily="34" charset="0"/>
            </a:endParaRPr>
          </a:p>
        </p:txBody>
      </p:sp>
      <p:pic>
        <p:nvPicPr>
          <p:cNvPr id="2054" name="Picture 6" descr="http://www.fabricair.com/sites/default/files/styles/page_big/public/icon/fabricair_fabriccolors-trevira01_0.jpg?itok=1Tv9vEKo">
            <a:extLst>
              <a:ext uri="{FF2B5EF4-FFF2-40B4-BE49-F238E27FC236}">
                <a16:creationId xmlns:a16="http://schemas.microsoft.com/office/drawing/2014/main" id="{C4A62018-D1AA-4DF0-B3D7-50880F30DE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3567" y="1582044"/>
            <a:ext cx="4102013" cy="254910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C528E8E-4B93-4659-B2EA-C311F64AD61B}"/>
              </a:ext>
            </a:extLst>
          </p:cNvPr>
          <p:cNvSpPr/>
          <p:nvPr/>
        </p:nvSpPr>
        <p:spPr>
          <a:xfrm>
            <a:off x="381000" y="1809750"/>
            <a:ext cx="4572000" cy="2031325"/>
          </a:xfrm>
          <a:prstGeom prst="rect">
            <a:avLst/>
          </a:prstGeom>
        </p:spPr>
        <p:txBody>
          <a:bodyPr>
            <a:spAutoFit/>
          </a:bodyPr>
          <a:lstStyle/>
          <a:p>
            <a:r>
              <a:rPr lang="en-US" dirty="0">
                <a:solidFill>
                  <a:srgbClr val="FF0000"/>
                </a:solidFill>
                <a:latin typeface="pt Sans"/>
              </a:rPr>
              <a:t>FabricAir® </a:t>
            </a:r>
            <a:r>
              <a:rPr lang="en-US" dirty="0" err="1">
                <a:solidFill>
                  <a:srgbClr val="FF0000"/>
                </a:solidFill>
                <a:latin typeface="pt Sans"/>
              </a:rPr>
              <a:t>Trevira</a:t>
            </a:r>
            <a:r>
              <a:rPr lang="en-US" dirty="0">
                <a:solidFill>
                  <a:srgbClr val="FF0000"/>
                </a:solidFill>
                <a:latin typeface="pt Sans"/>
              </a:rPr>
              <a:t> </a:t>
            </a:r>
            <a:r>
              <a:rPr lang="en-US" dirty="0">
                <a:solidFill>
                  <a:srgbClr val="000000"/>
                </a:solidFill>
                <a:latin typeface="pt Sans"/>
              </a:rPr>
              <a:t>is a permeable fabric and comes in 3 variants. </a:t>
            </a:r>
          </a:p>
          <a:p>
            <a:endParaRPr lang="en-US" dirty="0">
              <a:solidFill>
                <a:srgbClr val="000000"/>
              </a:solidFill>
              <a:latin typeface="pt Sans"/>
            </a:endParaRPr>
          </a:p>
          <a:p>
            <a:r>
              <a:rPr lang="en-US" dirty="0">
                <a:solidFill>
                  <a:srgbClr val="000000"/>
                </a:solidFill>
                <a:latin typeface="pt Sans"/>
              </a:rPr>
              <a:t>It is suitable in places where there is a risk of bacteria growth or condensation, such as the food industry or indoor pools. </a:t>
            </a:r>
          </a:p>
          <a:p>
            <a:endParaRPr lang="en-US" dirty="0">
              <a:solidFill>
                <a:srgbClr val="000000"/>
              </a:solidFill>
              <a:latin typeface="pt Sans"/>
            </a:endParaRPr>
          </a:p>
        </p:txBody>
      </p:sp>
    </p:spTree>
    <p:extLst>
      <p:ext uri="{BB962C8B-B14F-4D97-AF65-F5344CB8AC3E}">
        <p14:creationId xmlns:p14="http://schemas.microsoft.com/office/powerpoint/2010/main" val="1324746597"/>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 5"/>
          <p:cNvGrpSpPr/>
          <p:nvPr/>
        </p:nvGrpSpPr>
        <p:grpSpPr>
          <a:xfrm>
            <a:off x="6705599" y="655370"/>
            <a:ext cx="2105804" cy="637500"/>
            <a:chOff x="6660644" y="720155"/>
            <a:chExt cx="1803688" cy="563190"/>
          </a:xfrm>
        </p:grpSpPr>
        <p:sp>
          <p:nvSpPr>
            <p:cNvPr id="7" name="Metin kutusu 6"/>
            <p:cNvSpPr txBox="1"/>
            <p:nvPr/>
          </p:nvSpPr>
          <p:spPr>
            <a:xfrm>
              <a:off x="6660644" y="720155"/>
              <a:ext cx="1803688" cy="407851"/>
            </a:xfrm>
            <a:prstGeom prst="rect">
              <a:avLst/>
            </a:prstGeom>
            <a:noFill/>
          </p:spPr>
          <p:txBody>
            <a:bodyPr wrap="square" rtlCol="0">
              <a:spAutoFit/>
            </a:bodyPr>
            <a:lstStyle/>
            <a:p>
              <a:r>
                <a:rPr lang="tr-TR" sz="2400" b="1" dirty="0">
                  <a:solidFill>
                    <a:schemeClr val="accent2">
                      <a:lumMod val="50000"/>
                    </a:schemeClr>
                  </a:solidFill>
                  <a:latin typeface="Trebuchet MS" pitchFamily="34" charset="0"/>
                </a:rPr>
                <a:t>SUSPENSION</a:t>
              </a:r>
            </a:p>
          </p:txBody>
        </p:sp>
        <p:sp>
          <p:nvSpPr>
            <p:cNvPr id="8" name="Dikdörtgen 7"/>
            <p:cNvSpPr/>
            <p:nvPr/>
          </p:nvSpPr>
          <p:spPr>
            <a:xfrm>
              <a:off x="7770196" y="1011444"/>
              <a:ext cx="694136" cy="271901"/>
            </a:xfrm>
            <a:prstGeom prst="rect">
              <a:avLst/>
            </a:prstGeom>
          </p:spPr>
          <p:txBody>
            <a:bodyPr wrap="square">
              <a:spAutoFit/>
            </a:bodyPr>
            <a:lstStyle/>
            <a:p>
              <a:r>
                <a:rPr lang="tr-TR" sz="1400" dirty="0">
                  <a:solidFill>
                    <a:schemeClr val="bg1">
                      <a:lumMod val="50000"/>
                    </a:schemeClr>
                  </a:solidFill>
                  <a:latin typeface="Trebuchet MS" pitchFamily="34" charset="0"/>
                </a:rPr>
                <a:t>TYPES</a:t>
              </a:r>
            </a:p>
          </p:txBody>
        </p:sp>
      </p:grpSp>
      <p:grpSp>
        <p:nvGrpSpPr>
          <p:cNvPr id="25" name="Grup 14">
            <a:extLst>
              <a:ext uri="{FF2B5EF4-FFF2-40B4-BE49-F238E27FC236}">
                <a16:creationId xmlns:a16="http://schemas.microsoft.com/office/drawing/2014/main" id="{2F89BD5D-429F-4559-BF91-20BB254ACABA}"/>
              </a:ext>
            </a:extLst>
          </p:cNvPr>
          <p:cNvGrpSpPr/>
          <p:nvPr/>
        </p:nvGrpSpPr>
        <p:grpSpPr>
          <a:xfrm>
            <a:off x="1" y="0"/>
            <a:ext cx="9144000" cy="1481456"/>
            <a:chOff x="1" y="0"/>
            <a:chExt cx="9144000" cy="1481456"/>
          </a:xfrm>
        </p:grpSpPr>
        <p:pic>
          <p:nvPicPr>
            <p:cNvPr id="27" name="Resim 17">
              <a:extLst>
                <a:ext uri="{FF2B5EF4-FFF2-40B4-BE49-F238E27FC236}">
                  <a16:creationId xmlns:a16="http://schemas.microsoft.com/office/drawing/2014/main" id="{6E73CCC4-37CF-4D1D-A4F6-05BC9F1726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1481456"/>
            </a:xfrm>
            <a:prstGeom prst="rect">
              <a:avLst/>
            </a:prstGeom>
          </p:spPr>
        </p:pic>
        <p:grpSp>
          <p:nvGrpSpPr>
            <p:cNvPr id="28" name="Grup 18">
              <a:extLst>
                <a:ext uri="{FF2B5EF4-FFF2-40B4-BE49-F238E27FC236}">
                  <a16:creationId xmlns:a16="http://schemas.microsoft.com/office/drawing/2014/main" id="{A1FE1605-02C7-4CF3-8AAA-9E215F2F7682}"/>
                </a:ext>
              </a:extLst>
            </p:cNvPr>
            <p:cNvGrpSpPr/>
            <p:nvPr/>
          </p:nvGrpSpPr>
          <p:grpSpPr>
            <a:xfrm>
              <a:off x="381000" y="100588"/>
              <a:ext cx="4572000" cy="646331"/>
              <a:chOff x="381000" y="100588"/>
              <a:chExt cx="4572000" cy="646331"/>
            </a:xfrm>
          </p:grpSpPr>
          <p:sp>
            <p:nvSpPr>
              <p:cNvPr id="29" name="Metin kutusu 19">
                <a:extLst>
                  <a:ext uri="{FF2B5EF4-FFF2-40B4-BE49-F238E27FC236}">
                    <a16:creationId xmlns:a16="http://schemas.microsoft.com/office/drawing/2014/main" id="{8B8F79D2-C6D8-4AC4-A355-ABB0F2FA0448}"/>
                  </a:ext>
                </a:extLst>
              </p:cNvPr>
              <p:cNvSpPr txBox="1"/>
              <p:nvPr/>
            </p:nvSpPr>
            <p:spPr>
              <a:xfrm>
                <a:off x="381000" y="100588"/>
                <a:ext cx="4572000" cy="646331"/>
              </a:xfrm>
              <a:prstGeom prst="rect">
                <a:avLst/>
              </a:prstGeom>
              <a:noFill/>
            </p:spPr>
            <p:txBody>
              <a:bodyPr wrap="square" rtlCol="0">
                <a:spAutoFit/>
              </a:bodyPr>
              <a:lstStyle/>
              <a:p>
                <a:r>
                  <a:rPr lang="da-DK" sz="3600" dirty="0">
                    <a:solidFill>
                      <a:schemeClr val="bg1"/>
                    </a:solidFill>
                    <a:latin typeface="Trebuchet MS" pitchFamily="34" charset="0"/>
                  </a:rPr>
                  <a:t>Products </a:t>
                </a:r>
                <a:endParaRPr lang="tr-TR" sz="1600" dirty="0">
                  <a:solidFill>
                    <a:schemeClr val="bg1"/>
                  </a:solidFill>
                  <a:latin typeface="Trebuchet MS" pitchFamily="34" charset="0"/>
                </a:endParaRPr>
              </a:p>
            </p:txBody>
          </p:sp>
          <p:sp>
            <p:nvSpPr>
              <p:cNvPr id="30" name="Dikdörtgen 20">
                <a:extLst>
                  <a:ext uri="{FF2B5EF4-FFF2-40B4-BE49-F238E27FC236}">
                    <a16:creationId xmlns:a16="http://schemas.microsoft.com/office/drawing/2014/main" id="{6E5D102A-C401-4A24-ADFC-40D26D447954}"/>
                  </a:ext>
                </a:extLst>
              </p:cNvPr>
              <p:cNvSpPr/>
              <p:nvPr/>
            </p:nvSpPr>
            <p:spPr>
              <a:xfrm>
                <a:off x="2263512" y="127024"/>
                <a:ext cx="184731" cy="369332"/>
              </a:xfrm>
              <a:prstGeom prst="rect">
                <a:avLst/>
              </a:prstGeom>
            </p:spPr>
            <p:txBody>
              <a:bodyPr wrap="none">
                <a:spAutoFit/>
              </a:bodyPr>
              <a:lstStyle/>
              <a:p>
                <a:endParaRPr lang="da-DK" dirty="0">
                  <a:solidFill>
                    <a:schemeClr val="bg1"/>
                  </a:solidFill>
                  <a:latin typeface="Trebuchet MS" pitchFamily="34" charset="0"/>
                </a:endParaRPr>
              </a:p>
            </p:txBody>
          </p:sp>
        </p:grpSp>
      </p:grpSp>
      <p:sp>
        <p:nvSpPr>
          <p:cNvPr id="31" name="Metin kutusu 8">
            <a:extLst>
              <a:ext uri="{FF2B5EF4-FFF2-40B4-BE49-F238E27FC236}">
                <a16:creationId xmlns:a16="http://schemas.microsoft.com/office/drawing/2014/main" id="{DC85340D-ED69-4BF0-9A99-565B8653026B}"/>
              </a:ext>
            </a:extLst>
          </p:cNvPr>
          <p:cNvSpPr txBox="1"/>
          <p:nvPr/>
        </p:nvSpPr>
        <p:spPr>
          <a:xfrm>
            <a:off x="6019800" y="878260"/>
            <a:ext cx="3045917" cy="461665"/>
          </a:xfrm>
          <a:prstGeom prst="rect">
            <a:avLst/>
          </a:prstGeom>
          <a:noFill/>
        </p:spPr>
        <p:txBody>
          <a:bodyPr wrap="square" rtlCol="0">
            <a:spAutoFit/>
          </a:bodyPr>
          <a:lstStyle/>
          <a:p>
            <a:r>
              <a:rPr lang="da-DK" sz="2400" b="1" dirty="0">
                <a:solidFill>
                  <a:schemeClr val="tx1">
                    <a:lumMod val="75000"/>
                    <a:lumOff val="25000"/>
                  </a:schemeClr>
                </a:solidFill>
                <a:latin typeface="Trebuchet MS" pitchFamily="34" charset="0"/>
              </a:rPr>
              <a:t>FABRICS</a:t>
            </a:r>
            <a:endParaRPr lang="tr-TR" sz="2400" b="1" dirty="0">
              <a:solidFill>
                <a:schemeClr val="tx1">
                  <a:lumMod val="75000"/>
                  <a:lumOff val="25000"/>
                </a:schemeClr>
              </a:solidFill>
              <a:latin typeface="Trebuchet MS" pitchFamily="34" charset="0"/>
            </a:endParaRPr>
          </a:p>
        </p:txBody>
      </p:sp>
      <p:pic>
        <p:nvPicPr>
          <p:cNvPr id="32770" name="Picture 2" descr="http://www.fabricair.com/sites/default/files/styles/page_big/public/icon/fabricair_fabriccolors-combi01.jpg?itok=wcPGePvC">
            <a:extLst>
              <a:ext uri="{FF2B5EF4-FFF2-40B4-BE49-F238E27FC236}">
                <a16:creationId xmlns:a16="http://schemas.microsoft.com/office/drawing/2014/main" id="{B64FFC76-B049-47BB-8AC5-E35DA85472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307" y="1772405"/>
            <a:ext cx="4192096" cy="26050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A844FF5-2F32-4043-8C50-4752302297E2}"/>
              </a:ext>
            </a:extLst>
          </p:cNvPr>
          <p:cNvSpPr/>
          <p:nvPr/>
        </p:nvSpPr>
        <p:spPr>
          <a:xfrm>
            <a:off x="390410" y="1778164"/>
            <a:ext cx="4572000" cy="1754326"/>
          </a:xfrm>
          <a:prstGeom prst="rect">
            <a:avLst/>
          </a:prstGeom>
        </p:spPr>
        <p:txBody>
          <a:bodyPr>
            <a:spAutoFit/>
          </a:bodyPr>
          <a:lstStyle/>
          <a:p>
            <a:r>
              <a:rPr lang="en-US" dirty="0">
                <a:solidFill>
                  <a:srgbClr val="FF0000"/>
                </a:solidFill>
                <a:latin typeface="pt Sans"/>
              </a:rPr>
              <a:t>FabricAir® </a:t>
            </a:r>
            <a:r>
              <a:rPr lang="en-US" dirty="0" err="1">
                <a:solidFill>
                  <a:srgbClr val="FF0000"/>
                </a:solidFill>
                <a:latin typeface="pt Sans"/>
              </a:rPr>
              <a:t>Combi</a:t>
            </a:r>
            <a:r>
              <a:rPr lang="en-US" dirty="0">
                <a:solidFill>
                  <a:srgbClr val="FF0000"/>
                </a:solidFill>
                <a:latin typeface="pt Sans"/>
              </a:rPr>
              <a:t> </a:t>
            </a:r>
            <a:r>
              <a:rPr lang="en-US" dirty="0">
                <a:solidFill>
                  <a:srgbClr val="000000"/>
                </a:solidFill>
                <a:latin typeface="pt Sans"/>
              </a:rPr>
              <a:t>is available in 8 variants with both permeable and non-permeable fabric. </a:t>
            </a:r>
          </a:p>
          <a:p>
            <a:endParaRPr lang="en-US" dirty="0">
              <a:solidFill>
                <a:srgbClr val="000000"/>
              </a:solidFill>
              <a:latin typeface="pt Sans"/>
            </a:endParaRPr>
          </a:p>
          <a:p>
            <a:r>
              <a:rPr lang="en-US" dirty="0">
                <a:solidFill>
                  <a:srgbClr val="000000"/>
                </a:solidFill>
                <a:latin typeface="pt Sans"/>
              </a:rPr>
              <a:t>The fabric is strong and durable – fabric variants come with a 5 or 10 year warranty.</a:t>
            </a:r>
            <a:endParaRPr lang="da-DK" dirty="0"/>
          </a:p>
        </p:txBody>
      </p:sp>
    </p:spTree>
    <p:extLst>
      <p:ext uri="{BB962C8B-B14F-4D97-AF65-F5344CB8AC3E}">
        <p14:creationId xmlns:p14="http://schemas.microsoft.com/office/powerpoint/2010/main" val="3128699393"/>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 5"/>
          <p:cNvGrpSpPr/>
          <p:nvPr/>
        </p:nvGrpSpPr>
        <p:grpSpPr>
          <a:xfrm>
            <a:off x="6705599" y="655370"/>
            <a:ext cx="2105804" cy="637500"/>
            <a:chOff x="6660644" y="720155"/>
            <a:chExt cx="1803688" cy="563190"/>
          </a:xfrm>
        </p:grpSpPr>
        <p:sp>
          <p:nvSpPr>
            <p:cNvPr id="7" name="Metin kutusu 6"/>
            <p:cNvSpPr txBox="1"/>
            <p:nvPr/>
          </p:nvSpPr>
          <p:spPr>
            <a:xfrm>
              <a:off x="6660644" y="720155"/>
              <a:ext cx="1803688" cy="407851"/>
            </a:xfrm>
            <a:prstGeom prst="rect">
              <a:avLst/>
            </a:prstGeom>
            <a:noFill/>
          </p:spPr>
          <p:txBody>
            <a:bodyPr wrap="square" rtlCol="0">
              <a:spAutoFit/>
            </a:bodyPr>
            <a:lstStyle/>
            <a:p>
              <a:r>
                <a:rPr lang="tr-TR" sz="2400" b="1" dirty="0">
                  <a:solidFill>
                    <a:schemeClr val="accent2">
                      <a:lumMod val="50000"/>
                    </a:schemeClr>
                  </a:solidFill>
                  <a:latin typeface="Trebuchet MS" pitchFamily="34" charset="0"/>
                </a:rPr>
                <a:t>SUSPENSION</a:t>
              </a:r>
            </a:p>
          </p:txBody>
        </p:sp>
        <p:sp>
          <p:nvSpPr>
            <p:cNvPr id="8" name="Dikdörtgen 7"/>
            <p:cNvSpPr/>
            <p:nvPr/>
          </p:nvSpPr>
          <p:spPr>
            <a:xfrm>
              <a:off x="7770196" y="1011444"/>
              <a:ext cx="694136" cy="271901"/>
            </a:xfrm>
            <a:prstGeom prst="rect">
              <a:avLst/>
            </a:prstGeom>
          </p:spPr>
          <p:txBody>
            <a:bodyPr wrap="square">
              <a:spAutoFit/>
            </a:bodyPr>
            <a:lstStyle/>
            <a:p>
              <a:r>
                <a:rPr lang="tr-TR" sz="1400" dirty="0">
                  <a:solidFill>
                    <a:schemeClr val="bg1">
                      <a:lumMod val="50000"/>
                    </a:schemeClr>
                  </a:solidFill>
                  <a:latin typeface="Trebuchet MS" pitchFamily="34" charset="0"/>
                </a:rPr>
                <a:t>TYPES</a:t>
              </a:r>
            </a:p>
          </p:txBody>
        </p:sp>
      </p:grpSp>
      <p:grpSp>
        <p:nvGrpSpPr>
          <p:cNvPr id="25" name="Grup 14">
            <a:extLst>
              <a:ext uri="{FF2B5EF4-FFF2-40B4-BE49-F238E27FC236}">
                <a16:creationId xmlns:a16="http://schemas.microsoft.com/office/drawing/2014/main" id="{2F89BD5D-429F-4559-BF91-20BB254ACABA}"/>
              </a:ext>
            </a:extLst>
          </p:cNvPr>
          <p:cNvGrpSpPr/>
          <p:nvPr/>
        </p:nvGrpSpPr>
        <p:grpSpPr>
          <a:xfrm>
            <a:off x="1" y="0"/>
            <a:ext cx="9144000" cy="1481456"/>
            <a:chOff x="1" y="0"/>
            <a:chExt cx="9144000" cy="1481456"/>
          </a:xfrm>
        </p:grpSpPr>
        <p:pic>
          <p:nvPicPr>
            <p:cNvPr id="27" name="Resim 17">
              <a:extLst>
                <a:ext uri="{FF2B5EF4-FFF2-40B4-BE49-F238E27FC236}">
                  <a16:creationId xmlns:a16="http://schemas.microsoft.com/office/drawing/2014/main" id="{6E73CCC4-37CF-4D1D-A4F6-05BC9F1726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1481456"/>
            </a:xfrm>
            <a:prstGeom prst="rect">
              <a:avLst/>
            </a:prstGeom>
          </p:spPr>
        </p:pic>
        <p:grpSp>
          <p:nvGrpSpPr>
            <p:cNvPr id="28" name="Grup 18">
              <a:extLst>
                <a:ext uri="{FF2B5EF4-FFF2-40B4-BE49-F238E27FC236}">
                  <a16:creationId xmlns:a16="http://schemas.microsoft.com/office/drawing/2014/main" id="{A1FE1605-02C7-4CF3-8AAA-9E215F2F7682}"/>
                </a:ext>
              </a:extLst>
            </p:cNvPr>
            <p:cNvGrpSpPr/>
            <p:nvPr/>
          </p:nvGrpSpPr>
          <p:grpSpPr>
            <a:xfrm>
              <a:off x="381000" y="100588"/>
              <a:ext cx="4572000" cy="646331"/>
              <a:chOff x="381000" y="100588"/>
              <a:chExt cx="4572000" cy="646331"/>
            </a:xfrm>
          </p:grpSpPr>
          <p:sp>
            <p:nvSpPr>
              <p:cNvPr id="29" name="Metin kutusu 19">
                <a:extLst>
                  <a:ext uri="{FF2B5EF4-FFF2-40B4-BE49-F238E27FC236}">
                    <a16:creationId xmlns:a16="http://schemas.microsoft.com/office/drawing/2014/main" id="{8B8F79D2-C6D8-4AC4-A355-ABB0F2FA0448}"/>
                  </a:ext>
                </a:extLst>
              </p:cNvPr>
              <p:cNvSpPr txBox="1"/>
              <p:nvPr/>
            </p:nvSpPr>
            <p:spPr>
              <a:xfrm>
                <a:off x="381000" y="100588"/>
                <a:ext cx="4572000" cy="646331"/>
              </a:xfrm>
              <a:prstGeom prst="rect">
                <a:avLst/>
              </a:prstGeom>
              <a:noFill/>
            </p:spPr>
            <p:txBody>
              <a:bodyPr wrap="square" rtlCol="0">
                <a:spAutoFit/>
              </a:bodyPr>
              <a:lstStyle/>
              <a:p>
                <a:r>
                  <a:rPr lang="da-DK" sz="3600" dirty="0">
                    <a:solidFill>
                      <a:schemeClr val="bg1"/>
                    </a:solidFill>
                    <a:latin typeface="Trebuchet MS" pitchFamily="34" charset="0"/>
                  </a:rPr>
                  <a:t>Products </a:t>
                </a:r>
                <a:endParaRPr lang="tr-TR" sz="1600" dirty="0">
                  <a:solidFill>
                    <a:schemeClr val="bg1"/>
                  </a:solidFill>
                  <a:latin typeface="Trebuchet MS" pitchFamily="34" charset="0"/>
                </a:endParaRPr>
              </a:p>
            </p:txBody>
          </p:sp>
          <p:sp>
            <p:nvSpPr>
              <p:cNvPr id="30" name="Dikdörtgen 20">
                <a:extLst>
                  <a:ext uri="{FF2B5EF4-FFF2-40B4-BE49-F238E27FC236}">
                    <a16:creationId xmlns:a16="http://schemas.microsoft.com/office/drawing/2014/main" id="{6E5D102A-C401-4A24-ADFC-40D26D447954}"/>
                  </a:ext>
                </a:extLst>
              </p:cNvPr>
              <p:cNvSpPr/>
              <p:nvPr/>
            </p:nvSpPr>
            <p:spPr>
              <a:xfrm>
                <a:off x="2263512" y="127024"/>
                <a:ext cx="184731" cy="369332"/>
              </a:xfrm>
              <a:prstGeom prst="rect">
                <a:avLst/>
              </a:prstGeom>
            </p:spPr>
            <p:txBody>
              <a:bodyPr wrap="none">
                <a:spAutoFit/>
              </a:bodyPr>
              <a:lstStyle/>
              <a:p>
                <a:endParaRPr lang="da-DK" dirty="0">
                  <a:solidFill>
                    <a:schemeClr val="bg1"/>
                  </a:solidFill>
                  <a:latin typeface="Trebuchet MS" pitchFamily="34" charset="0"/>
                </a:endParaRPr>
              </a:p>
            </p:txBody>
          </p:sp>
        </p:grpSp>
      </p:grpSp>
      <p:sp>
        <p:nvSpPr>
          <p:cNvPr id="31" name="Metin kutusu 8">
            <a:extLst>
              <a:ext uri="{FF2B5EF4-FFF2-40B4-BE49-F238E27FC236}">
                <a16:creationId xmlns:a16="http://schemas.microsoft.com/office/drawing/2014/main" id="{DC85340D-ED69-4BF0-9A99-565B8653026B}"/>
              </a:ext>
            </a:extLst>
          </p:cNvPr>
          <p:cNvSpPr txBox="1"/>
          <p:nvPr/>
        </p:nvSpPr>
        <p:spPr>
          <a:xfrm>
            <a:off x="6019800" y="878260"/>
            <a:ext cx="3045917" cy="461665"/>
          </a:xfrm>
          <a:prstGeom prst="rect">
            <a:avLst/>
          </a:prstGeom>
          <a:noFill/>
        </p:spPr>
        <p:txBody>
          <a:bodyPr wrap="square" rtlCol="0">
            <a:spAutoFit/>
          </a:bodyPr>
          <a:lstStyle/>
          <a:p>
            <a:r>
              <a:rPr lang="da-DK" sz="2400" b="1" dirty="0">
                <a:solidFill>
                  <a:schemeClr val="tx1">
                    <a:lumMod val="75000"/>
                    <a:lumOff val="25000"/>
                  </a:schemeClr>
                </a:solidFill>
                <a:latin typeface="Trebuchet MS" pitchFamily="34" charset="0"/>
              </a:rPr>
              <a:t>FABRICS</a:t>
            </a:r>
            <a:endParaRPr lang="tr-TR" sz="2400" b="1" dirty="0">
              <a:solidFill>
                <a:schemeClr val="tx1">
                  <a:lumMod val="75000"/>
                  <a:lumOff val="25000"/>
                </a:schemeClr>
              </a:solidFill>
              <a:latin typeface="Trebuchet MS" pitchFamily="34" charset="0"/>
            </a:endParaRPr>
          </a:p>
        </p:txBody>
      </p:sp>
      <p:pic>
        <p:nvPicPr>
          <p:cNvPr id="31746" name="Picture 2" descr="http://www.fabricair.com/sites/default/files/styles/page_big/public/icon/fabricair_fabriccolors-lite01.jpg?itok=xBdRFBIJ">
            <a:extLst>
              <a:ext uri="{FF2B5EF4-FFF2-40B4-BE49-F238E27FC236}">
                <a16:creationId xmlns:a16="http://schemas.microsoft.com/office/drawing/2014/main" id="{5BA50A46-1FD2-4307-9BFD-823E94CC9A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373205"/>
            <a:ext cx="3790950" cy="236663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305C041-5A5C-448D-B826-603C90CCE0C0}"/>
              </a:ext>
            </a:extLst>
          </p:cNvPr>
          <p:cNvSpPr/>
          <p:nvPr/>
        </p:nvSpPr>
        <p:spPr>
          <a:xfrm>
            <a:off x="762000" y="1679360"/>
            <a:ext cx="4572000" cy="1754326"/>
          </a:xfrm>
          <a:prstGeom prst="rect">
            <a:avLst/>
          </a:prstGeom>
        </p:spPr>
        <p:txBody>
          <a:bodyPr>
            <a:spAutoFit/>
          </a:bodyPr>
          <a:lstStyle/>
          <a:p>
            <a:r>
              <a:rPr lang="en-US" dirty="0">
                <a:solidFill>
                  <a:srgbClr val="FF0000"/>
                </a:solidFill>
                <a:latin typeface="pt Sans"/>
              </a:rPr>
              <a:t>FabricAir® Lite </a:t>
            </a:r>
            <a:r>
              <a:rPr lang="en-US" dirty="0">
                <a:solidFill>
                  <a:srgbClr val="000000"/>
                </a:solidFill>
                <a:latin typeface="pt Sans"/>
              </a:rPr>
              <a:t>is available as </a:t>
            </a:r>
          </a:p>
          <a:p>
            <a:r>
              <a:rPr lang="en-US" dirty="0">
                <a:solidFill>
                  <a:srgbClr val="000000"/>
                </a:solidFill>
                <a:latin typeface="pt Sans"/>
              </a:rPr>
              <a:t>non-permeable fabric in 4 variants. </a:t>
            </a:r>
          </a:p>
          <a:p>
            <a:endParaRPr lang="en-US" dirty="0">
              <a:solidFill>
                <a:srgbClr val="000000"/>
              </a:solidFill>
              <a:latin typeface="pt Sans"/>
            </a:endParaRPr>
          </a:p>
          <a:p>
            <a:r>
              <a:rPr lang="en-US" dirty="0">
                <a:solidFill>
                  <a:srgbClr val="000000"/>
                </a:solidFill>
                <a:latin typeface="pt Sans"/>
              </a:rPr>
              <a:t>The fabric is strong and durable – </a:t>
            </a:r>
          </a:p>
          <a:p>
            <a:r>
              <a:rPr lang="en-US" dirty="0">
                <a:solidFill>
                  <a:srgbClr val="000000"/>
                </a:solidFill>
                <a:latin typeface="pt Sans"/>
              </a:rPr>
              <a:t>anti-microbial and anti-static features </a:t>
            </a:r>
          </a:p>
          <a:p>
            <a:r>
              <a:rPr lang="en-US" dirty="0">
                <a:solidFill>
                  <a:srgbClr val="000000"/>
                </a:solidFill>
                <a:latin typeface="pt Sans"/>
              </a:rPr>
              <a:t>are optional.</a:t>
            </a:r>
            <a:endParaRPr lang="da-DK" dirty="0"/>
          </a:p>
        </p:txBody>
      </p:sp>
    </p:spTree>
    <p:extLst>
      <p:ext uri="{BB962C8B-B14F-4D97-AF65-F5344CB8AC3E}">
        <p14:creationId xmlns:p14="http://schemas.microsoft.com/office/powerpoint/2010/main" val="1016656216"/>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 5"/>
          <p:cNvGrpSpPr/>
          <p:nvPr/>
        </p:nvGrpSpPr>
        <p:grpSpPr>
          <a:xfrm>
            <a:off x="6705599" y="655370"/>
            <a:ext cx="2105804" cy="637500"/>
            <a:chOff x="6660644" y="720155"/>
            <a:chExt cx="1803688" cy="563190"/>
          </a:xfrm>
        </p:grpSpPr>
        <p:sp>
          <p:nvSpPr>
            <p:cNvPr id="7" name="Metin kutusu 6"/>
            <p:cNvSpPr txBox="1"/>
            <p:nvPr/>
          </p:nvSpPr>
          <p:spPr>
            <a:xfrm>
              <a:off x="6660644" y="720155"/>
              <a:ext cx="1803688" cy="407851"/>
            </a:xfrm>
            <a:prstGeom prst="rect">
              <a:avLst/>
            </a:prstGeom>
            <a:noFill/>
          </p:spPr>
          <p:txBody>
            <a:bodyPr wrap="square" rtlCol="0">
              <a:spAutoFit/>
            </a:bodyPr>
            <a:lstStyle/>
            <a:p>
              <a:r>
                <a:rPr lang="tr-TR" sz="2400" b="1" dirty="0">
                  <a:solidFill>
                    <a:schemeClr val="accent2">
                      <a:lumMod val="50000"/>
                    </a:schemeClr>
                  </a:solidFill>
                  <a:latin typeface="Trebuchet MS" pitchFamily="34" charset="0"/>
                </a:rPr>
                <a:t>SUSPENSION</a:t>
              </a:r>
            </a:p>
          </p:txBody>
        </p:sp>
        <p:sp>
          <p:nvSpPr>
            <p:cNvPr id="8" name="Dikdörtgen 7"/>
            <p:cNvSpPr/>
            <p:nvPr/>
          </p:nvSpPr>
          <p:spPr>
            <a:xfrm>
              <a:off x="7770196" y="1011444"/>
              <a:ext cx="694136" cy="271901"/>
            </a:xfrm>
            <a:prstGeom prst="rect">
              <a:avLst/>
            </a:prstGeom>
          </p:spPr>
          <p:txBody>
            <a:bodyPr wrap="square">
              <a:spAutoFit/>
            </a:bodyPr>
            <a:lstStyle/>
            <a:p>
              <a:r>
                <a:rPr lang="tr-TR" sz="1400" dirty="0">
                  <a:solidFill>
                    <a:schemeClr val="bg1">
                      <a:lumMod val="50000"/>
                    </a:schemeClr>
                  </a:solidFill>
                  <a:latin typeface="Trebuchet MS" pitchFamily="34" charset="0"/>
                </a:rPr>
                <a:t>TYPES</a:t>
              </a:r>
            </a:p>
          </p:txBody>
        </p:sp>
      </p:grpSp>
      <p:grpSp>
        <p:nvGrpSpPr>
          <p:cNvPr id="25" name="Grup 14">
            <a:extLst>
              <a:ext uri="{FF2B5EF4-FFF2-40B4-BE49-F238E27FC236}">
                <a16:creationId xmlns:a16="http://schemas.microsoft.com/office/drawing/2014/main" id="{2F89BD5D-429F-4559-BF91-20BB254ACABA}"/>
              </a:ext>
            </a:extLst>
          </p:cNvPr>
          <p:cNvGrpSpPr/>
          <p:nvPr/>
        </p:nvGrpSpPr>
        <p:grpSpPr>
          <a:xfrm>
            <a:off x="1" y="0"/>
            <a:ext cx="9144000" cy="1481456"/>
            <a:chOff x="1" y="0"/>
            <a:chExt cx="9144000" cy="1481456"/>
          </a:xfrm>
        </p:grpSpPr>
        <p:pic>
          <p:nvPicPr>
            <p:cNvPr id="27" name="Resim 17">
              <a:extLst>
                <a:ext uri="{FF2B5EF4-FFF2-40B4-BE49-F238E27FC236}">
                  <a16:creationId xmlns:a16="http://schemas.microsoft.com/office/drawing/2014/main" id="{6E73CCC4-37CF-4D1D-A4F6-05BC9F1726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1481456"/>
            </a:xfrm>
            <a:prstGeom prst="rect">
              <a:avLst/>
            </a:prstGeom>
          </p:spPr>
        </p:pic>
        <p:grpSp>
          <p:nvGrpSpPr>
            <p:cNvPr id="28" name="Grup 18">
              <a:extLst>
                <a:ext uri="{FF2B5EF4-FFF2-40B4-BE49-F238E27FC236}">
                  <a16:creationId xmlns:a16="http://schemas.microsoft.com/office/drawing/2014/main" id="{A1FE1605-02C7-4CF3-8AAA-9E215F2F7682}"/>
                </a:ext>
              </a:extLst>
            </p:cNvPr>
            <p:cNvGrpSpPr/>
            <p:nvPr/>
          </p:nvGrpSpPr>
          <p:grpSpPr>
            <a:xfrm>
              <a:off x="381000" y="100588"/>
              <a:ext cx="4572000" cy="646331"/>
              <a:chOff x="381000" y="100588"/>
              <a:chExt cx="4572000" cy="646331"/>
            </a:xfrm>
          </p:grpSpPr>
          <p:sp>
            <p:nvSpPr>
              <p:cNvPr id="29" name="Metin kutusu 19">
                <a:extLst>
                  <a:ext uri="{FF2B5EF4-FFF2-40B4-BE49-F238E27FC236}">
                    <a16:creationId xmlns:a16="http://schemas.microsoft.com/office/drawing/2014/main" id="{8B8F79D2-C6D8-4AC4-A355-ABB0F2FA0448}"/>
                  </a:ext>
                </a:extLst>
              </p:cNvPr>
              <p:cNvSpPr txBox="1"/>
              <p:nvPr/>
            </p:nvSpPr>
            <p:spPr>
              <a:xfrm>
                <a:off x="381000" y="100588"/>
                <a:ext cx="4572000" cy="646331"/>
              </a:xfrm>
              <a:prstGeom prst="rect">
                <a:avLst/>
              </a:prstGeom>
              <a:noFill/>
            </p:spPr>
            <p:txBody>
              <a:bodyPr wrap="square" rtlCol="0">
                <a:spAutoFit/>
              </a:bodyPr>
              <a:lstStyle/>
              <a:p>
                <a:r>
                  <a:rPr lang="da-DK" sz="3600" dirty="0">
                    <a:solidFill>
                      <a:schemeClr val="bg1"/>
                    </a:solidFill>
                    <a:latin typeface="Trebuchet MS" pitchFamily="34" charset="0"/>
                  </a:rPr>
                  <a:t>Products </a:t>
                </a:r>
                <a:endParaRPr lang="tr-TR" sz="1600" dirty="0">
                  <a:solidFill>
                    <a:schemeClr val="bg1"/>
                  </a:solidFill>
                  <a:latin typeface="Trebuchet MS" pitchFamily="34" charset="0"/>
                </a:endParaRPr>
              </a:p>
            </p:txBody>
          </p:sp>
          <p:sp>
            <p:nvSpPr>
              <p:cNvPr id="30" name="Dikdörtgen 20">
                <a:extLst>
                  <a:ext uri="{FF2B5EF4-FFF2-40B4-BE49-F238E27FC236}">
                    <a16:creationId xmlns:a16="http://schemas.microsoft.com/office/drawing/2014/main" id="{6E5D102A-C401-4A24-ADFC-40D26D447954}"/>
                  </a:ext>
                </a:extLst>
              </p:cNvPr>
              <p:cNvSpPr/>
              <p:nvPr/>
            </p:nvSpPr>
            <p:spPr>
              <a:xfrm>
                <a:off x="2263512" y="127024"/>
                <a:ext cx="184731" cy="369332"/>
              </a:xfrm>
              <a:prstGeom prst="rect">
                <a:avLst/>
              </a:prstGeom>
            </p:spPr>
            <p:txBody>
              <a:bodyPr wrap="none">
                <a:spAutoFit/>
              </a:bodyPr>
              <a:lstStyle/>
              <a:p>
                <a:endParaRPr lang="da-DK" dirty="0">
                  <a:solidFill>
                    <a:schemeClr val="bg1"/>
                  </a:solidFill>
                  <a:latin typeface="Trebuchet MS" pitchFamily="34" charset="0"/>
                </a:endParaRPr>
              </a:p>
            </p:txBody>
          </p:sp>
        </p:grpSp>
      </p:grpSp>
      <p:sp>
        <p:nvSpPr>
          <p:cNvPr id="31" name="Metin kutusu 8">
            <a:extLst>
              <a:ext uri="{FF2B5EF4-FFF2-40B4-BE49-F238E27FC236}">
                <a16:creationId xmlns:a16="http://schemas.microsoft.com/office/drawing/2014/main" id="{DC85340D-ED69-4BF0-9A99-565B8653026B}"/>
              </a:ext>
            </a:extLst>
          </p:cNvPr>
          <p:cNvSpPr txBox="1"/>
          <p:nvPr/>
        </p:nvSpPr>
        <p:spPr>
          <a:xfrm>
            <a:off x="6019800" y="878260"/>
            <a:ext cx="3045917" cy="461665"/>
          </a:xfrm>
          <a:prstGeom prst="rect">
            <a:avLst/>
          </a:prstGeom>
          <a:noFill/>
        </p:spPr>
        <p:txBody>
          <a:bodyPr wrap="square" rtlCol="0">
            <a:spAutoFit/>
          </a:bodyPr>
          <a:lstStyle/>
          <a:p>
            <a:r>
              <a:rPr lang="da-DK" sz="2400" b="1" dirty="0">
                <a:solidFill>
                  <a:schemeClr val="tx1">
                    <a:lumMod val="75000"/>
                    <a:lumOff val="25000"/>
                  </a:schemeClr>
                </a:solidFill>
                <a:latin typeface="Trebuchet MS" pitchFamily="34" charset="0"/>
              </a:rPr>
              <a:t>FABRICS</a:t>
            </a:r>
            <a:endParaRPr lang="tr-TR" sz="2400" b="1" dirty="0">
              <a:solidFill>
                <a:schemeClr val="tx1">
                  <a:lumMod val="75000"/>
                  <a:lumOff val="25000"/>
                </a:schemeClr>
              </a:solidFill>
              <a:latin typeface="Trebuchet MS" pitchFamily="34" charset="0"/>
            </a:endParaRPr>
          </a:p>
        </p:txBody>
      </p:sp>
      <p:pic>
        <p:nvPicPr>
          <p:cNvPr id="30722" name="Picture 2" descr="http://www.fabricair.com/sites/default/files/styles/page_big/public/fabricair_fabriccolors-glass01_0.jpg?itok=LsnxVqCK">
            <a:extLst>
              <a:ext uri="{FF2B5EF4-FFF2-40B4-BE49-F238E27FC236}">
                <a16:creationId xmlns:a16="http://schemas.microsoft.com/office/drawing/2014/main" id="{4D106431-E9E3-411E-A077-6049FBB649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657350"/>
            <a:ext cx="4030425" cy="251613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94A1DF4-6E40-4248-90FA-B524F0314AE2}"/>
              </a:ext>
            </a:extLst>
          </p:cNvPr>
          <p:cNvSpPr/>
          <p:nvPr/>
        </p:nvSpPr>
        <p:spPr>
          <a:xfrm>
            <a:off x="838200" y="1809750"/>
            <a:ext cx="5181600" cy="646331"/>
          </a:xfrm>
          <a:prstGeom prst="rect">
            <a:avLst/>
          </a:prstGeom>
        </p:spPr>
        <p:txBody>
          <a:bodyPr wrap="square">
            <a:spAutoFit/>
          </a:bodyPr>
          <a:lstStyle/>
          <a:p>
            <a:r>
              <a:rPr lang="da-DK" dirty="0">
                <a:solidFill>
                  <a:srgbClr val="FF0000"/>
                </a:solidFill>
                <a:latin typeface="pt Sans"/>
              </a:rPr>
              <a:t>FabricAir® Glass 220 </a:t>
            </a:r>
            <a:r>
              <a:rPr lang="da-DK" dirty="0">
                <a:solidFill>
                  <a:srgbClr val="000000"/>
                </a:solidFill>
                <a:latin typeface="pt Sans"/>
              </a:rPr>
              <a:t>is </a:t>
            </a:r>
          </a:p>
          <a:p>
            <a:r>
              <a:rPr lang="da-DK" dirty="0">
                <a:solidFill>
                  <a:srgbClr val="000000"/>
                </a:solidFill>
                <a:latin typeface="pt Sans"/>
              </a:rPr>
              <a:t>non-</a:t>
            </a:r>
            <a:r>
              <a:rPr lang="da-DK" dirty="0" err="1">
                <a:solidFill>
                  <a:srgbClr val="000000"/>
                </a:solidFill>
                <a:latin typeface="pt Sans"/>
              </a:rPr>
              <a:t>combustable</a:t>
            </a:r>
            <a:r>
              <a:rPr lang="da-DK" dirty="0">
                <a:solidFill>
                  <a:srgbClr val="000000"/>
                </a:solidFill>
                <a:latin typeface="pt Sans"/>
              </a:rPr>
              <a:t> and non-permeable.</a:t>
            </a:r>
          </a:p>
        </p:txBody>
      </p:sp>
    </p:spTree>
    <p:extLst>
      <p:ext uri="{BB962C8B-B14F-4D97-AF65-F5344CB8AC3E}">
        <p14:creationId xmlns:p14="http://schemas.microsoft.com/office/powerpoint/2010/main" val="1383014985"/>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 5"/>
          <p:cNvGrpSpPr/>
          <p:nvPr/>
        </p:nvGrpSpPr>
        <p:grpSpPr>
          <a:xfrm>
            <a:off x="6705599" y="655370"/>
            <a:ext cx="2105804" cy="637500"/>
            <a:chOff x="6660644" y="720155"/>
            <a:chExt cx="1803688" cy="563190"/>
          </a:xfrm>
        </p:grpSpPr>
        <p:sp>
          <p:nvSpPr>
            <p:cNvPr id="7" name="Metin kutusu 6"/>
            <p:cNvSpPr txBox="1"/>
            <p:nvPr/>
          </p:nvSpPr>
          <p:spPr>
            <a:xfrm>
              <a:off x="6660644" y="720155"/>
              <a:ext cx="1803688" cy="407851"/>
            </a:xfrm>
            <a:prstGeom prst="rect">
              <a:avLst/>
            </a:prstGeom>
            <a:noFill/>
          </p:spPr>
          <p:txBody>
            <a:bodyPr wrap="square" rtlCol="0">
              <a:spAutoFit/>
            </a:bodyPr>
            <a:lstStyle/>
            <a:p>
              <a:r>
                <a:rPr lang="tr-TR" sz="2400" b="1" dirty="0">
                  <a:solidFill>
                    <a:schemeClr val="accent2">
                      <a:lumMod val="50000"/>
                    </a:schemeClr>
                  </a:solidFill>
                  <a:latin typeface="Trebuchet MS" pitchFamily="34" charset="0"/>
                </a:rPr>
                <a:t>SUSPENSION</a:t>
              </a:r>
            </a:p>
          </p:txBody>
        </p:sp>
        <p:sp>
          <p:nvSpPr>
            <p:cNvPr id="8" name="Dikdörtgen 7"/>
            <p:cNvSpPr/>
            <p:nvPr/>
          </p:nvSpPr>
          <p:spPr>
            <a:xfrm>
              <a:off x="7770196" y="1011444"/>
              <a:ext cx="694136" cy="271901"/>
            </a:xfrm>
            <a:prstGeom prst="rect">
              <a:avLst/>
            </a:prstGeom>
          </p:spPr>
          <p:txBody>
            <a:bodyPr wrap="square">
              <a:spAutoFit/>
            </a:bodyPr>
            <a:lstStyle/>
            <a:p>
              <a:r>
                <a:rPr lang="tr-TR" sz="1400" dirty="0">
                  <a:solidFill>
                    <a:schemeClr val="bg1">
                      <a:lumMod val="50000"/>
                    </a:schemeClr>
                  </a:solidFill>
                  <a:latin typeface="Trebuchet MS" pitchFamily="34" charset="0"/>
                </a:rPr>
                <a:t>TYPES</a:t>
              </a:r>
            </a:p>
          </p:txBody>
        </p:sp>
      </p:grpSp>
      <p:pic>
        <p:nvPicPr>
          <p:cNvPr id="29698" name="Picture 2" descr="http://www.fabricair.com/sites/default/files/styles/page_big/public/fabricair_fabriccolors-poly01_0.jpg?itok=sL_RP3ka">
            <a:extLst>
              <a:ext uri="{FF2B5EF4-FFF2-40B4-BE49-F238E27FC236}">
                <a16:creationId xmlns:a16="http://schemas.microsoft.com/office/drawing/2014/main" id="{377AD763-AF90-40C2-9D4C-575A274900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643343"/>
            <a:ext cx="4552950" cy="2842342"/>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up 14">
            <a:extLst>
              <a:ext uri="{FF2B5EF4-FFF2-40B4-BE49-F238E27FC236}">
                <a16:creationId xmlns:a16="http://schemas.microsoft.com/office/drawing/2014/main" id="{2F89BD5D-429F-4559-BF91-20BB254ACABA}"/>
              </a:ext>
            </a:extLst>
          </p:cNvPr>
          <p:cNvGrpSpPr/>
          <p:nvPr/>
        </p:nvGrpSpPr>
        <p:grpSpPr>
          <a:xfrm>
            <a:off x="1" y="0"/>
            <a:ext cx="9144000" cy="1481456"/>
            <a:chOff x="1" y="0"/>
            <a:chExt cx="9144000" cy="1481456"/>
          </a:xfrm>
        </p:grpSpPr>
        <p:pic>
          <p:nvPicPr>
            <p:cNvPr id="27" name="Resim 17">
              <a:extLst>
                <a:ext uri="{FF2B5EF4-FFF2-40B4-BE49-F238E27FC236}">
                  <a16:creationId xmlns:a16="http://schemas.microsoft.com/office/drawing/2014/main" id="{6E73CCC4-37CF-4D1D-A4F6-05BC9F1726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1481456"/>
            </a:xfrm>
            <a:prstGeom prst="rect">
              <a:avLst/>
            </a:prstGeom>
          </p:spPr>
        </p:pic>
        <p:grpSp>
          <p:nvGrpSpPr>
            <p:cNvPr id="28" name="Grup 18">
              <a:extLst>
                <a:ext uri="{FF2B5EF4-FFF2-40B4-BE49-F238E27FC236}">
                  <a16:creationId xmlns:a16="http://schemas.microsoft.com/office/drawing/2014/main" id="{A1FE1605-02C7-4CF3-8AAA-9E215F2F7682}"/>
                </a:ext>
              </a:extLst>
            </p:cNvPr>
            <p:cNvGrpSpPr/>
            <p:nvPr/>
          </p:nvGrpSpPr>
          <p:grpSpPr>
            <a:xfrm>
              <a:off x="381000" y="100588"/>
              <a:ext cx="4572000" cy="646331"/>
              <a:chOff x="381000" y="100588"/>
              <a:chExt cx="4572000" cy="646331"/>
            </a:xfrm>
          </p:grpSpPr>
          <p:sp>
            <p:nvSpPr>
              <p:cNvPr id="29" name="Metin kutusu 19">
                <a:extLst>
                  <a:ext uri="{FF2B5EF4-FFF2-40B4-BE49-F238E27FC236}">
                    <a16:creationId xmlns:a16="http://schemas.microsoft.com/office/drawing/2014/main" id="{8B8F79D2-C6D8-4AC4-A355-ABB0F2FA0448}"/>
                  </a:ext>
                </a:extLst>
              </p:cNvPr>
              <p:cNvSpPr txBox="1"/>
              <p:nvPr/>
            </p:nvSpPr>
            <p:spPr>
              <a:xfrm>
                <a:off x="381000" y="100588"/>
                <a:ext cx="4572000" cy="646331"/>
              </a:xfrm>
              <a:prstGeom prst="rect">
                <a:avLst/>
              </a:prstGeom>
              <a:noFill/>
            </p:spPr>
            <p:txBody>
              <a:bodyPr wrap="square" rtlCol="0">
                <a:spAutoFit/>
              </a:bodyPr>
              <a:lstStyle/>
              <a:p>
                <a:r>
                  <a:rPr lang="da-DK" sz="3600" dirty="0">
                    <a:solidFill>
                      <a:schemeClr val="bg1"/>
                    </a:solidFill>
                    <a:latin typeface="Trebuchet MS" pitchFamily="34" charset="0"/>
                  </a:rPr>
                  <a:t>Products </a:t>
                </a:r>
                <a:endParaRPr lang="tr-TR" sz="1600" dirty="0">
                  <a:solidFill>
                    <a:schemeClr val="bg1"/>
                  </a:solidFill>
                  <a:latin typeface="Trebuchet MS" pitchFamily="34" charset="0"/>
                </a:endParaRPr>
              </a:p>
            </p:txBody>
          </p:sp>
          <p:sp>
            <p:nvSpPr>
              <p:cNvPr id="30" name="Dikdörtgen 20">
                <a:extLst>
                  <a:ext uri="{FF2B5EF4-FFF2-40B4-BE49-F238E27FC236}">
                    <a16:creationId xmlns:a16="http://schemas.microsoft.com/office/drawing/2014/main" id="{6E5D102A-C401-4A24-ADFC-40D26D447954}"/>
                  </a:ext>
                </a:extLst>
              </p:cNvPr>
              <p:cNvSpPr/>
              <p:nvPr/>
            </p:nvSpPr>
            <p:spPr>
              <a:xfrm>
                <a:off x="2263512" y="127024"/>
                <a:ext cx="184731" cy="369332"/>
              </a:xfrm>
              <a:prstGeom prst="rect">
                <a:avLst/>
              </a:prstGeom>
            </p:spPr>
            <p:txBody>
              <a:bodyPr wrap="none">
                <a:spAutoFit/>
              </a:bodyPr>
              <a:lstStyle/>
              <a:p>
                <a:endParaRPr lang="da-DK" dirty="0">
                  <a:solidFill>
                    <a:schemeClr val="bg1"/>
                  </a:solidFill>
                  <a:latin typeface="Trebuchet MS" pitchFamily="34" charset="0"/>
                </a:endParaRPr>
              </a:p>
            </p:txBody>
          </p:sp>
        </p:grpSp>
      </p:grpSp>
      <p:sp>
        <p:nvSpPr>
          <p:cNvPr id="31" name="Metin kutusu 8">
            <a:extLst>
              <a:ext uri="{FF2B5EF4-FFF2-40B4-BE49-F238E27FC236}">
                <a16:creationId xmlns:a16="http://schemas.microsoft.com/office/drawing/2014/main" id="{DC85340D-ED69-4BF0-9A99-565B8653026B}"/>
              </a:ext>
            </a:extLst>
          </p:cNvPr>
          <p:cNvSpPr txBox="1"/>
          <p:nvPr/>
        </p:nvSpPr>
        <p:spPr>
          <a:xfrm>
            <a:off x="6019800" y="878260"/>
            <a:ext cx="3045917" cy="461665"/>
          </a:xfrm>
          <a:prstGeom prst="rect">
            <a:avLst/>
          </a:prstGeom>
          <a:noFill/>
        </p:spPr>
        <p:txBody>
          <a:bodyPr wrap="square" rtlCol="0">
            <a:spAutoFit/>
          </a:bodyPr>
          <a:lstStyle/>
          <a:p>
            <a:r>
              <a:rPr lang="da-DK" sz="2400" b="1" dirty="0">
                <a:solidFill>
                  <a:schemeClr val="tx1">
                    <a:lumMod val="75000"/>
                    <a:lumOff val="25000"/>
                  </a:schemeClr>
                </a:solidFill>
                <a:latin typeface="Trebuchet MS" pitchFamily="34" charset="0"/>
              </a:rPr>
              <a:t>FABRICS</a:t>
            </a:r>
            <a:endParaRPr lang="tr-TR" sz="2400" b="1" dirty="0">
              <a:solidFill>
                <a:schemeClr val="tx1">
                  <a:lumMod val="75000"/>
                  <a:lumOff val="25000"/>
                </a:schemeClr>
              </a:solidFill>
              <a:latin typeface="Trebuchet MS" pitchFamily="34" charset="0"/>
            </a:endParaRPr>
          </a:p>
        </p:txBody>
      </p:sp>
      <p:sp>
        <p:nvSpPr>
          <p:cNvPr id="2" name="Rectangle 1">
            <a:extLst>
              <a:ext uri="{FF2B5EF4-FFF2-40B4-BE49-F238E27FC236}">
                <a16:creationId xmlns:a16="http://schemas.microsoft.com/office/drawing/2014/main" id="{621753F0-D50F-41E5-9BE5-26B895271D9C}"/>
              </a:ext>
            </a:extLst>
          </p:cNvPr>
          <p:cNvSpPr/>
          <p:nvPr/>
        </p:nvSpPr>
        <p:spPr>
          <a:xfrm>
            <a:off x="357963" y="1809750"/>
            <a:ext cx="4572000" cy="923330"/>
          </a:xfrm>
          <a:prstGeom prst="rect">
            <a:avLst/>
          </a:prstGeom>
        </p:spPr>
        <p:txBody>
          <a:bodyPr>
            <a:spAutoFit/>
          </a:bodyPr>
          <a:lstStyle/>
          <a:p>
            <a:r>
              <a:rPr lang="da-DK" dirty="0">
                <a:solidFill>
                  <a:srgbClr val="FF0000"/>
                </a:solidFill>
                <a:latin typeface="pt Sans"/>
              </a:rPr>
              <a:t>FabricAir® </a:t>
            </a:r>
            <a:r>
              <a:rPr lang="da-DK" dirty="0" err="1">
                <a:solidFill>
                  <a:srgbClr val="FF0000"/>
                </a:solidFill>
                <a:latin typeface="pt Sans"/>
              </a:rPr>
              <a:t>Poly</a:t>
            </a:r>
            <a:r>
              <a:rPr lang="en-US" dirty="0">
                <a:solidFill>
                  <a:srgbClr val="000000"/>
                </a:solidFill>
                <a:latin typeface="pt Sans"/>
              </a:rPr>
              <a:t> is a non-permeable fabric, mainly used in heavy industrial installations for distributing isothermal or heated air.</a:t>
            </a:r>
            <a:endParaRPr lang="da-DK" dirty="0"/>
          </a:p>
        </p:txBody>
      </p:sp>
    </p:spTree>
    <p:extLst>
      <p:ext uri="{BB962C8B-B14F-4D97-AF65-F5344CB8AC3E}">
        <p14:creationId xmlns:p14="http://schemas.microsoft.com/office/powerpoint/2010/main" val="216587293"/>
      </p:ext>
    </p:extLst>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 5"/>
          <p:cNvGrpSpPr/>
          <p:nvPr/>
        </p:nvGrpSpPr>
        <p:grpSpPr>
          <a:xfrm>
            <a:off x="7543803" y="565845"/>
            <a:ext cx="1541935" cy="637500"/>
            <a:chOff x="7549477" y="720155"/>
            <a:chExt cx="1069199" cy="563190"/>
          </a:xfrm>
        </p:grpSpPr>
        <p:sp>
          <p:nvSpPr>
            <p:cNvPr id="7" name="Metin kutusu 6"/>
            <p:cNvSpPr txBox="1"/>
            <p:nvPr/>
          </p:nvSpPr>
          <p:spPr>
            <a:xfrm>
              <a:off x="7549477" y="720155"/>
              <a:ext cx="1069199" cy="407851"/>
            </a:xfrm>
            <a:prstGeom prst="rect">
              <a:avLst/>
            </a:prstGeom>
            <a:noFill/>
          </p:spPr>
          <p:txBody>
            <a:bodyPr wrap="square" rtlCol="0">
              <a:spAutoFit/>
            </a:bodyPr>
            <a:lstStyle/>
            <a:p>
              <a:r>
                <a:rPr lang="tr-TR" sz="2400" b="1" dirty="0">
                  <a:solidFill>
                    <a:schemeClr val="accent2">
                      <a:lumMod val="50000"/>
                    </a:schemeClr>
                  </a:solidFill>
                  <a:latin typeface="Trebuchet MS" pitchFamily="34" charset="0"/>
                </a:rPr>
                <a:t>FLOW</a:t>
              </a:r>
            </a:p>
          </p:txBody>
        </p:sp>
        <p:sp>
          <p:nvSpPr>
            <p:cNvPr id="8" name="Dikdörtgen 7"/>
            <p:cNvSpPr/>
            <p:nvPr/>
          </p:nvSpPr>
          <p:spPr>
            <a:xfrm>
              <a:off x="7828353" y="1011444"/>
              <a:ext cx="790322" cy="271901"/>
            </a:xfrm>
            <a:prstGeom prst="rect">
              <a:avLst/>
            </a:prstGeom>
          </p:spPr>
          <p:txBody>
            <a:bodyPr wrap="square">
              <a:spAutoFit/>
            </a:bodyPr>
            <a:lstStyle/>
            <a:p>
              <a:r>
                <a:rPr lang="tr-TR" sz="1400" dirty="0">
                  <a:solidFill>
                    <a:schemeClr val="bg1">
                      <a:lumMod val="50000"/>
                    </a:schemeClr>
                  </a:solidFill>
                  <a:latin typeface="Trebuchet MS" pitchFamily="34" charset="0"/>
                </a:rPr>
                <a:t>MODELS</a:t>
              </a:r>
            </a:p>
          </p:txBody>
        </p:sp>
      </p:gr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8170" y="2051288"/>
            <a:ext cx="7086600" cy="2669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up 14">
            <a:extLst>
              <a:ext uri="{FF2B5EF4-FFF2-40B4-BE49-F238E27FC236}">
                <a16:creationId xmlns:a16="http://schemas.microsoft.com/office/drawing/2014/main" id="{ACF9AA7D-C612-49B4-BFBA-EBF3EDC790A7}"/>
              </a:ext>
            </a:extLst>
          </p:cNvPr>
          <p:cNvGrpSpPr/>
          <p:nvPr/>
        </p:nvGrpSpPr>
        <p:grpSpPr>
          <a:xfrm>
            <a:off x="1" y="0"/>
            <a:ext cx="9144000" cy="1481456"/>
            <a:chOff x="1" y="0"/>
            <a:chExt cx="9144000" cy="1481456"/>
          </a:xfrm>
        </p:grpSpPr>
        <p:pic>
          <p:nvPicPr>
            <p:cNvPr id="16" name="Resim 17">
              <a:extLst>
                <a:ext uri="{FF2B5EF4-FFF2-40B4-BE49-F238E27FC236}">
                  <a16:creationId xmlns:a16="http://schemas.microsoft.com/office/drawing/2014/main" id="{E6E11C02-B230-49DC-B36E-7943DCB630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1481456"/>
            </a:xfrm>
            <a:prstGeom prst="rect">
              <a:avLst/>
            </a:prstGeom>
          </p:spPr>
        </p:pic>
        <p:grpSp>
          <p:nvGrpSpPr>
            <p:cNvPr id="17" name="Grup 18">
              <a:extLst>
                <a:ext uri="{FF2B5EF4-FFF2-40B4-BE49-F238E27FC236}">
                  <a16:creationId xmlns:a16="http://schemas.microsoft.com/office/drawing/2014/main" id="{CCC3273D-DF28-49C6-8107-1A8CD2008A6F}"/>
                </a:ext>
              </a:extLst>
            </p:cNvPr>
            <p:cNvGrpSpPr/>
            <p:nvPr/>
          </p:nvGrpSpPr>
          <p:grpSpPr>
            <a:xfrm>
              <a:off x="381000" y="100588"/>
              <a:ext cx="4572000" cy="646331"/>
              <a:chOff x="381000" y="100588"/>
              <a:chExt cx="4572000" cy="646331"/>
            </a:xfrm>
          </p:grpSpPr>
          <p:sp>
            <p:nvSpPr>
              <p:cNvPr id="18" name="Metin kutusu 19">
                <a:extLst>
                  <a:ext uri="{FF2B5EF4-FFF2-40B4-BE49-F238E27FC236}">
                    <a16:creationId xmlns:a16="http://schemas.microsoft.com/office/drawing/2014/main" id="{0116AE84-77C2-4EB6-A1B9-27FA6EBC3F0E}"/>
                  </a:ext>
                </a:extLst>
              </p:cNvPr>
              <p:cNvSpPr txBox="1"/>
              <p:nvPr/>
            </p:nvSpPr>
            <p:spPr>
              <a:xfrm>
                <a:off x="381000" y="100588"/>
                <a:ext cx="4572000" cy="646331"/>
              </a:xfrm>
              <a:prstGeom prst="rect">
                <a:avLst/>
              </a:prstGeom>
              <a:noFill/>
            </p:spPr>
            <p:txBody>
              <a:bodyPr wrap="square" rtlCol="0">
                <a:spAutoFit/>
              </a:bodyPr>
              <a:lstStyle/>
              <a:p>
                <a:r>
                  <a:rPr lang="da-DK" sz="3600" dirty="0">
                    <a:solidFill>
                      <a:schemeClr val="bg1"/>
                    </a:solidFill>
                    <a:latin typeface="Trebuchet MS" pitchFamily="34" charset="0"/>
                  </a:rPr>
                  <a:t>Products </a:t>
                </a:r>
                <a:endParaRPr lang="tr-TR" sz="1600" dirty="0">
                  <a:solidFill>
                    <a:schemeClr val="bg1"/>
                  </a:solidFill>
                  <a:latin typeface="Trebuchet MS" pitchFamily="34" charset="0"/>
                </a:endParaRPr>
              </a:p>
            </p:txBody>
          </p:sp>
          <p:sp>
            <p:nvSpPr>
              <p:cNvPr id="19" name="Dikdörtgen 20">
                <a:extLst>
                  <a:ext uri="{FF2B5EF4-FFF2-40B4-BE49-F238E27FC236}">
                    <a16:creationId xmlns:a16="http://schemas.microsoft.com/office/drawing/2014/main" id="{9ECCA6BA-35DD-4903-935C-98DBD5B66C4A}"/>
                  </a:ext>
                </a:extLst>
              </p:cNvPr>
              <p:cNvSpPr/>
              <p:nvPr/>
            </p:nvSpPr>
            <p:spPr>
              <a:xfrm>
                <a:off x="2263512" y="127024"/>
                <a:ext cx="184731" cy="369332"/>
              </a:xfrm>
              <a:prstGeom prst="rect">
                <a:avLst/>
              </a:prstGeom>
            </p:spPr>
            <p:txBody>
              <a:bodyPr wrap="none">
                <a:spAutoFit/>
              </a:bodyPr>
              <a:lstStyle/>
              <a:p>
                <a:endParaRPr lang="da-DK" dirty="0">
                  <a:solidFill>
                    <a:schemeClr val="bg1"/>
                  </a:solidFill>
                  <a:latin typeface="Trebuchet MS" pitchFamily="34" charset="0"/>
                </a:endParaRPr>
              </a:p>
            </p:txBody>
          </p:sp>
        </p:grpSp>
      </p:grpSp>
      <p:sp>
        <p:nvSpPr>
          <p:cNvPr id="21" name="Metin kutusu 8">
            <a:extLst>
              <a:ext uri="{FF2B5EF4-FFF2-40B4-BE49-F238E27FC236}">
                <a16:creationId xmlns:a16="http://schemas.microsoft.com/office/drawing/2014/main" id="{9765DF6A-F5C5-4F7D-AE34-75E8D6ED9113}"/>
              </a:ext>
            </a:extLst>
          </p:cNvPr>
          <p:cNvSpPr txBox="1"/>
          <p:nvPr/>
        </p:nvSpPr>
        <p:spPr>
          <a:xfrm>
            <a:off x="5715000" y="956968"/>
            <a:ext cx="3045917" cy="461665"/>
          </a:xfrm>
          <a:prstGeom prst="rect">
            <a:avLst/>
          </a:prstGeom>
          <a:noFill/>
        </p:spPr>
        <p:txBody>
          <a:bodyPr wrap="square" rtlCol="0">
            <a:spAutoFit/>
          </a:bodyPr>
          <a:lstStyle/>
          <a:p>
            <a:r>
              <a:rPr lang="da-DK" sz="2400" b="1" dirty="0">
                <a:solidFill>
                  <a:schemeClr val="tx1">
                    <a:lumMod val="75000"/>
                    <a:lumOff val="25000"/>
                  </a:schemeClr>
                </a:solidFill>
                <a:latin typeface="Trebuchet MS" pitchFamily="34" charset="0"/>
              </a:rPr>
              <a:t>FLOW MODELS </a:t>
            </a:r>
            <a:endParaRPr lang="tr-TR" sz="2400" b="1" dirty="0">
              <a:solidFill>
                <a:schemeClr val="tx1">
                  <a:lumMod val="75000"/>
                  <a:lumOff val="25000"/>
                </a:schemeClr>
              </a:solidFill>
              <a:latin typeface="Trebuchet MS" pitchFamily="34" charset="0"/>
            </a:endParaRPr>
          </a:p>
        </p:txBody>
      </p:sp>
      <p:sp>
        <p:nvSpPr>
          <p:cNvPr id="22" name="Rectangle 21">
            <a:extLst>
              <a:ext uri="{FF2B5EF4-FFF2-40B4-BE49-F238E27FC236}">
                <a16:creationId xmlns:a16="http://schemas.microsoft.com/office/drawing/2014/main" id="{B20685FA-1269-4825-8882-EF762717F579}"/>
              </a:ext>
            </a:extLst>
          </p:cNvPr>
          <p:cNvSpPr/>
          <p:nvPr/>
        </p:nvSpPr>
        <p:spPr>
          <a:xfrm>
            <a:off x="1371601" y="1703887"/>
            <a:ext cx="6400800" cy="923330"/>
          </a:xfrm>
          <a:prstGeom prst="rect">
            <a:avLst/>
          </a:prstGeom>
        </p:spPr>
        <p:txBody>
          <a:bodyPr wrap="square">
            <a:spAutoFit/>
          </a:bodyPr>
          <a:lstStyle/>
          <a:p>
            <a:r>
              <a:rPr lang="en-US" dirty="0">
                <a:solidFill>
                  <a:srgbClr val="000000"/>
                </a:solidFill>
                <a:latin typeface="pt Sans"/>
              </a:rPr>
              <a:t>Different Flow Models for different Applications</a:t>
            </a:r>
          </a:p>
          <a:p>
            <a:endParaRPr lang="en-US" dirty="0">
              <a:solidFill>
                <a:srgbClr val="000000"/>
              </a:solidFill>
              <a:latin typeface="pt Sans"/>
            </a:endParaRPr>
          </a:p>
          <a:p>
            <a:endParaRPr lang="da-DK" dirty="0"/>
          </a:p>
        </p:txBody>
      </p:sp>
    </p:spTree>
    <p:extLst>
      <p:ext uri="{BB962C8B-B14F-4D97-AF65-F5344CB8AC3E}">
        <p14:creationId xmlns:p14="http://schemas.microsoft.com/office/powerpoint/2010/main" val="4159331358"/>
      </p:ext>
    </p:extLst>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 5"/>
          <p:cNvGrpSpPr/>
          <p:nvPr/>
        </p:nvGrpSpPr>
        <p:grpSpPr>
          <a:xfrm>
            <a:off x="6705599" y="655370"/>
            <a:ext cx="2105804" cy="637500"/>
            <a:chOff x="6660644" y="720155"/>
            <a:chExt cx="1803688" cy="563190"/>
          </a:xfrm>
        </p:grpSpPr>
        <p:sp>
          <p:nvSpPr>
            <p:cNvPr id="7" name="Metin kutusu 6"/>
            <p:cNvSpPr txBox="1"/>
            <p:nvPr/>
          </p:nvSpPr>
          <p:spPr>
            <a:xfrm>
              <a:off x="6660644" y="720155"/>
              <a:ext cx="1803688" cy="407851"/>
            </a:xfrm>
            <a:prstGeom prst="rect">
              <a:avLst/>
            </a:prstGeom>
            <a:noFill/>
          </p:spPr>
          <p:txBody>
            <a:bodyPr wrap="square" rtlCol="0">
              <a:spAutoFit/>
            </a:bodyPr>
            <a:lstStyle/>
            <a:p>
              <a:r>
                <a:rPr lang="tr-TR" sz="2400" b="1" dirty="0">
                  <a:solidFill>
                    <a:schemeClr val="accent2">
                      <a:lumMod val="50000"/>
                    </a:schemeClr>
                  </a:solidFill>
                  <a:latin typeface="Trebuchet MS" pitchFamily="34" charset="0"/>
                </a:rPr>
                <a:t>SUSPENSION</a:t>
              </a:r>
            </a:p>
          </p:txBody>
        </p:sp>
        <p:sp>
          <p:nvSpPr>
            <p:cNvPr id="8" name="Dikdörtgen 7"/>
            <p:cNvSpPr/>
            <p:nvPr/>
          </p:nvSpPr>
          <p:spPr>
            <a:xfrm>
              <a:off x="7770196" y="1011444"/>
              <a:ext cx="694136" cy="271901"/>
            </a:xfrm>
            <a:prstGeom prst="rect">
              <a:avLst/>
            </a:prstGeom>
          </p:spPr>
          <p:txBody>
            <a:bodyPr wrap="square">
              <a:spAutoFit/>
            </a:bodyPr>
            <a:lstStyle/>
            <a:p>
              <a:r>
                <a:rPr lang="tr-TR" sz="1400" dirty="0">
                  <a:solidFill>
                    <a:schemeClr val="bg1">
                      <a:lumMod val="50000"/>
                    </a:schemeClr>
                  </a:solidFill>
                  <a:latin typeface="Trebuchet MS" pitchFamily="34" charset="0"/>
                </a:rPr>
                <a:t>TYPES</a:t>
              </a:r>
            </a:p>
          </p:txBody>
        </p:sp>
      </p:grpSp>
      <p:sp>
        <p:nvSpPr>
          <p:cNvPr id="31" name="Metin kutusu 8">
            <a:extLst>
              <a:ext uri="{FF2B5EF4-FFF2-40B4-BE49-F238E27FC236}">
                <a16:creationId xmlns:a16="http://schemas.microsoft.com/office/drawing/2014/main" id="{DC85340D-ED69-4BF0-9A99-565B8653026B}"/>
              </a:ext>
            </a:extLst>
          </p:cNvPr>
          <p:cNvSpPr txBox="1"/>
          <p:nvPr/>
        </p:nvSpPr>
        <p:spPr>
          <a:xfrm>
            <a:off x="6019800" y="878260"/>
            <a:ext cx="3045917" cy="461665"/>
          </a:xfrm>
          <a:prstGeom prst="rect">
            <a:avLst/>
          </a:prstGeom>
          <a:noFill/>
        </p:spPr>
        <p:txBody>
          <a:bodyPr wrap="square" rtlCol="0">
            <a:spAutoFit/>
          </a:bodyPr>
          <a:lstStyle/>
          <a:p>
            <a:r>
              <a:rPr lang="da-DK" sz="2400" b="1" dirty="0">
                <a:solidFill>
                  <a:schemeClr val="tx1">
                    <a:lumMod val="75000"/>
                    <a:lumOff val="25000"/>
                  </a:schemeClr>
                </a:solidFill>
                <a:latin typeface="Trebuchet MS" pitchFamily="34" charset="0"/>
              </a:rPr>
              <a:t>SUSPENSION TYPES</a:t>
            </a:r>
            <a:endParaRPr lang="tr-TR" sz="2400" b="1" dirty="0">
              <a:solidFill>
                <a:schemeClr val="tx1">
                  <a:lumMod val="75000"/>
                  <a:lumOff val="25000"/>
                </a:schemeClr>
              </a:solidFill>
              <a:latin typeface="Trebuchet MS" pitchFamily="34" charset="0"/>
            </a:endParaRPr>
          </a:p>
        </p:txBody>
      </p:sp>
      <p:grpSp>
        <p:nvGrpSpPr>
          <p:cNvPr id="11" name="Grup 14">
            <a:extLst>
              <a:ext uri="{FF2B5EF4-FFF2-40B4-BE49-F238E27FC236}">
                <a16:creationId xmlns:a16="http://schemas.microsoft.com/office/drawing/2014/main" id="{A061BC3B-6A4E-4535-BA27-A830BF311388}"/>
              </a:ext>
            </a:extLst>
          </p:cNvPr>
          <p:cNvGrpSpPr/>
          <p:nvPr/>
        </p:nvGrpSpPr>
        <p:grpSpPr>
          <a:xfrm>
            <a:off x="1" y="0"/>
            <a:ext cx="9144000" cy="1481456"/>
            <a:chOff x="1" y="0"/>
            <a:chExt cx="9144000" cy="1481456"/>
          </a:xfrm>
        </p:grpSpPr>
        <p:pic>
          <p:nvPicPr>
            <p:cNvPr id="12" name="Resim 17">
              <a:extLst>
                <a:ext uri="{FF2B5EF4-FFF2-40B4-BE49-F238E27FC236}">
                  <a16:creationId xmlns:a16="http://schemas.microsoft.com/office/drawing/2014/main" id="{196A12A0-6C0D-4036-8B5A-7DF0D27B6D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1481456"/>
            </a:xfrm>
            <a:prstGeom prst="rect">
              <a:avLst/>
            </a:prstGeom>
          </p:spPr>
        </p:pic>
        <p:grpSp>
          <p:nvGrpSpPr>
            <p:cNvPr id="13" name="Grup 18">
              <a:extLst>
                <a:ext uri="{FF2B5EF4-FFF2-40B4-BE49-F238E27FC236}">
                  <a16:creationId xmlns:a16="http://schemas.microsoft.com/office/drawing/2014/main" id="{5A510AB9-AD21-4784-A7C4-532AE04345E0}"/>
                </a:ext>
              </a:extLst>
            </p:cNvPr>
            <p:cNvGrpSpPr/>
            <p:nvPr/>
          </p:nvGrpSpPr>
          <p:grpSpPr>
            <a:xfrm>
              <a:off x="381000" y="100588"/>
              <a:ext cx="4572000" cy="646331"/>
              <a:chOff x="381000" y="100588"/>
              <a:chExt cx="4572000" cy="646331"/>
            </a:xfrm>
          </p:grpSpPr>
          <p:sp>
            <p:nvSpPr>
              <p:cNvPr id="14" name="Metin kutusu 19">
                <a:extLst>
                  <a:ext uri="{FF2B5EF4-FFF2-40B4-BE49-F238E27FC236}">
                    <a16:creationId xmlns:a16="http://schemas.microsoft.com/office/drawing/2014/main" id="{039DE465-FA9C-4BA5-9223-82D7BED3B8A6}"/>
                  </a:ext>
                </a:extLst>
              </p:cNvPr>
              <p:cNvSpPr txBox="1"/>
              <p:nvPr/>
            </p:nvSpPr>
            <p:spPr>
              <a:xfrm>
                <a:off x="381000" y="100588"/>
                <a:ext cx="4572000" cy="646331"/>
              </a:xfrm>
              <a:prstGeom prst="rect">
                <a:avLst/>
              </a:prstGeom>
              <a:noFill/>
            </p:spPr>
            <p:txBody>
              <a:bodyPr wrap="square" rtlCol="0">
                <a:spAutoFit/>
              </a:bodyPr>
              <a:lstStyle/>
              <a:p>
                <a:r>
                  <a:rPr lang="da-DK" sz="3600" dirty="0">
                    <a:solidFill>
                      <a:schemeClr val="bg1"/>
                    </a:solidFill>
                    <a:latin typeface="Trebuchet MS" pitchFamily="34" charset="0"/>
                  </a:rPr>
                  <a:t>Products </a:t>
                </a:r>
                <a:endParaRPr lang="tr-TR" sz="1600" dirty="0">
                  <a:solidFill>
                    <a:schemeClr val="bg1"/>
                  </a:solidFill>
                  <a:latin typeface="Trebuchet MS" pitchFamily="34" charset="0"/>
                </a:endParaRPr>
              </a:p>
            </p:txBody>
          </p:sp>
          <p:sp>
            <p:nvSpPr>
              <p:cNvPr id="15" name="Dikdörtgen 20">
                <a:extLst>
                  <a:ext uri="{FF2B5EF4-FFF2-40B4-BE49-F238E27FC236}">
                    <a16:creationId xmlns:a16="http://schemas.microsoft.com/office/drawing/2014/main" id="{0C5362B7-36FF-42E6-B0C7-18DFF4864BE3}"/>
                  </a:ext>
                </a:extLst>
              </p:cNvPr>
              <p:cNvSpPr/>
              <p:nvPr/>
            </p:nvSpPr>
            <p:spPr>
              <a:xfrm>
                <a:off x="2263512" y="127024"/>
                <a:ext cx="184731" cy="369332"/>
              </a:xfrm>
              <a:prstGeom prst="rect">
                <a:avLst/>
              </a:prstGeom>
            </p:spPr>
            <p:txBody>
              <a:bodyPr wrap="none">
                <a:spAutoFit/>
              </a:bodyPr>
              <a:lstStyle/>
              <a:p>
                <a:endParaRPr lang="da-DK" dirty="0">
                  <a:solidFill>
                    <a:schemeClr val="bg1"/>
                  </a:solidFill>
                  <a:latin typeface="Trebuchet MS" pitchFamily="34" charset="0"/>
                </a:endParaRPr>
              </a:p>
            </p:txBody>
          </p:sp>
        </p:grpSp>
      </p:grpSp>
      <p:sp>
        <p:nvSpPr>
          <p:cNvPr id="16" name="Metin kutusu 8">
            <a:extLst>
              <a:ext uri="{FF2B5EF4-FFF2-40B4-BE49-F238E27FC236}">
                <a16:creationId xmlns:a16="http://schemas.microsoft.com/office/drawing/2014/main" id="{0E46A4ED-3895-45CB-AE04-D8213DEAAA17}"/>
              </a:ext>
            </a:extLst>
          </p:cNvPr>
          <p:cNvSpPr txBox="1"/>
          <p:nvPr/>
        </p:nvSpPr>
        <p:spPr>
          <a:xfrm>
            <a:off x="5715000" y="956968"/>
            <a:ext cx="3045917" cy="461665"/>
          </a:xfrm>
          <a:prstGeom prst="rect">
            <a:avLst/>
          </a:prstGeom>
          <a:noFill/>
        </p:spPr>
        <p:txBody>
          <a:bodyPr wrap="square" rtlCol="0">
            <a:spAutoFit/>
          </a:bodyPr>
          <a:lstStyle/>
          <a:p>
            <a:r>
              <a:rPr lang="da-DK" sz="2400" b="1" dirty="0">
                <a:solidFill>
                  <a:schemeClr val="tx1">
                    <a:lumMod val="75000"/>
                    <a:lumOff val="25000"/>
                  </a:schemeClr>
                </a:solidFill>
                <a:latin typeface="Trebuchet MS" pitchFamily="34" charset="0"/>
              </a:rPr>
              <a:t>FLOW MODELS </a:t>
            </a:r>
            <a:endParaRPr lang="tr-TR" sz="2400" b="1" dirty="0">
              <a:solidFill>
                <a:schemeClr val="tx1">
                  <a:lumMod val="75000"/>
                  <a:lumOff val="25000"/>
                </a:schemeClr>
              </a:solidFill>
              <a:latin typeface="Trebuchet MS" pitchFamily="34" charset="0"/>
            </a:endParaRPr>
          </a:p>
        </p:txBody>
      </p:sp>
      <p:pic>
        <p:nvPicPr>
          <p:cNvPr id="15362" name="Picture 2" descr="http://www.fabricair.com/sites/default/files/styles/medium02__340x340_/public/fabflow.png?itok=GjyWYhCr">
            <a:extLst>
              <a:ext uri="{FF2B5EF4-FFF2-40B4-BE49-F238E27FC236}">
                <a16:creationId xmlns:a16="http://schemas.microsoft.com/office/drawing/2014/main" id="{ECFB43F9-B4E3-4356-996F-8C29096E34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667575"/>
            <a:ext cx="2667000" cy="2667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6E960AE-FE39-4E4D-87DC-1115ECD35DF9}"/>
              </a:ext>
            </a:extLst>
          </p:cNvPr>
          <p:cNvSpPr/>
          <p:nvPr/>
        </p:nvSpPr>
        <p:spPr>
          <a:xfrm>
            <a:off x="838200" y="1809750"/>
            <a:ext cx="4572000" cy="1754326"/>
          </a:xfrm>
          <a:prstGeom prst="rect">
            <a:avLst/>
          </a:prstGeom>
        </p:spPr>
        <p:txBody>
          <a:bodyPr>
            <a:spAutoFit/>
          </a:bodyPr>
          <a:lstStyle/>
          <a:p>
            <a:r>
              <a:rPr lang="en-US" dirty="0">
                <a:solidFill>
                  <a:srgbClr val="000000"/>
                </a:solidFill>
                <a:latin typeface="pt Sans"/>
              </a:rPr>
              <a:t>In </a:t>
            </a:r>
            <a:r>
              <a:rPr lang="en-US" dirty="0" err="1">
                <a:solidFill>
                  <a:srgbClr val="FF0000"/>
                </a:solidFill>
                <a:latin typeface="pt Sans"/>
              </a:rPr>
              <a:t>FabFlow</a:t>
            </a:r>
            <a:r>
              <a:rPr lang="en-US" dirty="0">
                <a:solidFill>
                  <a:srgbClr val="FF0000"/>
                </a:solidFill>
                <a:latin typeface="pt Sans"/>
              </a:rPr>
              <a:t>™ </a:t>
            </a:r>
            <a:r>
              <a:rPr lang="en-US" dirty="0">
                <a:solidFill>
                  <a:srgbClr val="000000"/>
                </a:solidFill>
                <a:latin typeface="pt Sans"/>
              </a:rPr>
              <a:t>the air exits the duct through the permeable fabric surface. </a:t>
            </a:r>
          </a:p>
          <a:p>
            <a:endParaRPr lang="en-US" dirty="0">
              <a:solidFill>
                <a:srgbClr val="000000"/>
              </a:solidFill>
              <a:latin typeface="pt Sans"/>
            </a:endParaRPr>
          </a:p>
          <a:p>
            <a:r>
              <a:rPr lang="en-US" dirty="0">
                <a:solidFill>
                  <a:srgbClr val="000000"/>
                </a:solidFill>
                <a:latin typeface="pt Sans"/>
              </a:rPr>
              <a:t>The air is driven by thermodynamic forces preventing drafts in the occupied zone, which results in a high level of comfort.</a:t>
            </a:r>
            <a:endParaRPr lang="da-DK" dirty="0"/>
          </a:p>
        </p:txBody>
      </p:sp>
    </p:spTree>
    <p:extLst>
      <p:ext uri="{BB962C8B-B14F-4D97-AF65-F5344CB8AC3E}">
        <p14:creationId xmlns:p14="http://schemas.microsoft.com/office/powerpoint/2010/main" val="832517403"/>
      </p:ext>
    </p:extLst>
  </p:cSld>
  <p:clrMapOvr>
    <a:masterClrMapping/>
  </p:clrMapOvr>
  <p:transition spd="med">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 5"/>
          <p:cNvGrpSpPr/>
          <p:nvPr/>
        </p:nvGrpSpPr>
        <p:grpSpPr>
          <a:xfrm>
            <a:off x="6705599" y="655370"/>
            <a:ext cx="2105804" cy="637500"/>
            <a:chOff x="6660644" y="720155"/>
            <a:chExt cx="1803688" cy="563190"/>
          </a:xfrm>
        </p:grpSpPr>
        <p:sp>
          <p:nvSpPr>
            <p:cNvPr id="7" name="Metin kutusu 6"/>
            <p:cNvSpPr txBox="1"/>
            <p:nvPr/>
          </p:nvSpPr>
          <p:spPr>
            <a:xfrm>
              <a:off x="6660644" y="720155"/>
              <a:ext cx="1803688" cy="407851"/>
            </a:xfrm>
            <a:prstGeom prst="rect">
              <a:avLst/>
            </a:prstGeom>
            <a:noFill/>
          </p:spPr>
          <p:txBody>
            <a:bodyPr wrap="square" rtlCol="0">
              <a:spAutoFit/>
            </a:bodyPr>
            <a:lstStyle/>
            <a:p>
              <a:r>
                <a:rPr lang="tr-TR" sz="2400" b="1" dirty="0">
                  <a:solidFill>
                    <a:schemeClr val="accent2">
                      <a:lumMod val="50000"/>
                    </a:schemeClr>
                  </a:solidFill>
                  <a:latin typeface="Trebuchet MS" pitchFamily="34" charset="0"/>
                </a:rPr>
                <a:t>SUSPENSION</a:t>
              </a:r>
            </a:p>
          </p:txBody>
        </p:sp>
        <p:sp>
          <p:nvSpPr>
            <p:cNvPr id="8" name="Dikdörtgen 7"/>
            <p:cNvSpPr/>
            <p:nvPr/>
          </p:nvSpPr>
          <p:spPr>
            <a:xfrm>
              <a:off x="7770196" y="1011444"/>
              <a:ext cx="694136" cy="271901"/>
            </a:xfrm>
            <a:prstGeom prst="rect">
              <a:avLst/>
            </a:prstGeom>
          </p:spPr>
          <p:txBody>
            <a:bodyPr wrap="square">
              <a:spAutoFit/>
            </a:bodyPr>
            <a:lstStyle/>
            <a:p>
              <a:r>
                <a:rPr lang="tr-TR" sz="1400" dirty="0">
                  <a:solidFill>
                    <a:schemeClr val="bg1">
                      <a:lumMod val="50000"/>
                    </a:schemeClr>
                  </a:solidFill>
                  <a:latin typeface="Trebuchet MS" pitchFamily="34" charset="0"/>
                </a:rPr>
                <a:t>TYPES</a:t>
              </a:r>
            </a:p>
          </p:txBody>
        </p:sp>
      </p:grpSp>
      <p:sp>
        <p:nvSpPr>
          <p:cNvPr id="31" name="Metin kutusu 8">
            <a:extLst>
              <a:ext uri="{FF2B5EF4-FFF2-40B4-BE49-F238E27FC236}">
                <a16:creationId xmlns:a16="http://schemas.microsoft.com/office/drawing/2014/main" id="{DC85340D-ED69-4BF0-9A99-565B8653026B}"/>
              </a:ext>
            </a:extLst>
          </p:cNvPr>
          <p:cNvSpPr txBox="1"/>
          <p:nvPr/>
        </p:nvSpPr>
        <p:spPr>
          <a:xfrm>
            <a:off x="6019800" y="878260"/>
            <a:ext cx="3045917" cy="461665"/>
          </a:xfrm>
          <a:prstGeom prst="rect">
            <a:avLst/>
          </a:prstGeom>
          <a:noFill/>
        </p:spPr>
        <p:txBody>
          <a:bodyPr wrap="square" rtlCol="0">
            <a:spAutoFit/>
          </a:bodyPr>
          <a:lstStyle/>
          <a:p>
            <a:r>
              <a:rPr lang="da-DK" sz="2400" b="1" dirty="0">
                <a:solidFill>
                  <a:schemeClr val="tx1">
                    <a:lumMod val="75000"/>
                    <a:lumOff val="25000"/>
                  </a:schemeClr>
                </a:solidFill>
                <a:latin typeface="Trebuchet MS" pitchFamily="34" charset="0"/>
              </a:rPr>
              <a:t>SUSPENSION TYPES</a:t>
            </a:r>
            <a:endParaRPr lang="tr-TR" sz="2400" b="1" dirty="0">
              <a:solidFill>
                <a:schemeClr val="tx1">
                  <a:lumMod val="75000"/>
                  <a:lumOff val="25000"/>
                </a:schemeClr>
              </a:solidFill>
              <a:latin typeface="Trebuchet MS" pitchFamily="34" charset="0"/>
            </a:endParaRPr>
          </a:p>
        </p:txBody>
      </p:sp>
      <p:grpSp>
        <p:nvGrpSpPr>
          <p:cNvPr id="11" name="Grup 14">
            <a:extLst>
              <a:ext uri="{FF2B5EF4-FFF2-40B4-BE49-F238E27FC236}">
                <a16:creationId xmlns:a16="http://schemas.microsoft.com/office/drawing/2014/main" id="{A061BC3B-6A4E-4535-BA27-A830BF311388}"/>
              </a:ext>
            </a:extLst>
          </p:cNvPr>
          <p:cNvGrpSpPr/>
          <p:nvPr/>
        </p:nvGrpSpPr>
        <p:grpSpPr>
          <a:xfrm>
            <a:off x="1" y="0"/>
            <a:ext cx="9144000" cy="1481456"/>
            <a:chOff x="1" y="0"/>
            <a:chExt cx="9144000" cy="1481456"/>
          </a:xfrm>
        </p:grpSpPr>
        <p:pic>
          <p:nvPicPr>
            <p:cNvPr id="12" name="Resim 17">
              <a:extLst>
                <a:ext uri="{FF2B5EF4-FFF2-40B4-BE49-F238E27FC236}">
                  <a16:creationId xmlns:a16="http://schemas.microsoft.com/office/drawing/2014/main" id="{196A12A0-6C0D-4036-8B5A-7DF0D27B6D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1481456"/>
            </a:xfrm>
            <a:prstGeom prst="rect">
              <a:avLst/>
            </a:prstGeom>
          </p:spPr>
        </p:pic>
        <p:grpSp>
          <p:nvGrpSpPr>
            <p:cNvPr id="13" name="Grup 18">
              <a:extLst>
                <a:ext uri="{FF2B5EF4-FFF2-40B4-BE49-F238E27FC236}">
                  <a16:creationId xmlns:a16="http://schemas.microsoft.com/office/drawing/2014/main" id="{5A510AB9-AD21-4784-A7C4-532AE04345E0}"/>
                </a:ext>
              </a:extLst>
            </p:cNvPr>
            <p:cNvGrpSpPr/>
            <p:nvPr/>
          </p:nvGrpSpPr>
          <p:grpSpPr>
            <a:xfrm>
              <a:off x="381000" y="100588"/>
              <a:ext cx="4572000" cy="646331"/>
              <a:chOff x="381000" y="100588"/>
              <a:chExt cx="4572000" cy="646331"/>
            </a:xfrm>
          </p:grpSpPr>
          <p:sp>
            <p:nvSpPr>
              <p:cNvPr id="14" name="Metin kutusu 19">
                <a:extLst>
                  <a:ext uri="{FF2B5EF4-FFF2-40B4-BE49-F238E27FC236}">
                    <a16:creationId xmlns:a16="http://schemas.microsoft.com/office/drawing/2014/main" id="{039DE465-FA9C-4BA5-9223-82D7BED3B8A6}"/>
                  </a:ext>
                </a:extLst>
              </p:cNvPr>
              <p:cNvSpPr txBox="1"/>
              <p:nvPr/>
            </p:nvSpPr>
            <p:spPr>
              <a:xfrm>
                <a:off x="381000" y="100588"/>
                <a:ext cx="4572000" cy="646331"/>
              </a:xfrm>
              <a:prstGeom prst="rect">
                <a:avLst/>
              </a:prstGeom>
              <a:noFill/>
            </p:spPr>
            <p:txBody>
              <a:bodyPr wrap="square" rtlCol="0">
                <a:spAutoFit/>
              </a:bodyPr>
              <a:lstStyle/>
              <a:p>
                <a:r>
                  <a:rPr lang="da-DK" sz="3600" dirty="0">
                    <a:solidFill>
                      <a:schemeClr val="bg1"/>
                    </a:solidFill>
                    <a:latin typeface="Trebuchet MS" pitchFamily="34" charset="0"/>
                  </a:rPr>
                  <a:t>Products </a:t>
                </a:r>
                <a:endParaRPr lang="tr-TR" sz="1600" dirty="0">
                  <a:solidFill>
                    <a:schemeClr val="bg1"/>
                  </a:solidFill>
                  <a:latin typeface="Trebuchet MS" pitchFamily="34" charset="0"/>
                </a:endParaRPr>
              </a:p>
            </p:txBody>
          </p:sp>
          <p:sp>
            <p:nvSpPr>
              <p:cNvPr id="15" name="Dikdörtgen 20">
                <a:extLst>
                  <a:ext uri="{FF2B5EF4-FFF2-40B4-BE49-F238E27FC236}">
                    <a16:creationId xmlns:a16="http://schemas.microsoft.com/office/drawing/2014/main" id="{0C5362B7-36FF-42E6-B0C7-18DFF4864BE3}"/>
                  </a:ext>
                </a:extLst>
              </p:cNvPr>
              <p:cNvSpPr/>
              <p:nvPr/>
            </p:nvSpPr>
            <p:spPr>
              <a:xfrm>
                <a:off x="2263512" y="127024"/>
                <a:ext cx="184731" cy="369332"/>
              </a:xfrm>
              <a:prstGeom prst="rect">
                <a:avLst/>
              </a:prstGeom>
            </p:spPr>
            <p:txBody>
              <a:bodyPr wrap="none">
                <a:spAutoFit/>
              </a:bodyPr>
              <a:lstStyle/>
              <a:p>
                <a:endParaRPr lang="da-DK" dirty="0">
                  <a:solidFill>
                    <a:schemeClr val="bg1"/>
                  </a:solidFill>
                  <a:latin typeface="Trebuchet MS" pitchFamily="34" charset="0"/>
                </a:endParaRPr>
              </a:p>
            </p:txBody>
          </p:sp>
        </p:grpSp>
      </p:grpSp>
      <p:sp>
        <p:nvSpPr>
          <p:cNvPr id="16" name="Metin kutusu 8">
            <a:extLst>
              <a:ext uri="{FF2B5EF4-FFF2-40B4-BE49-F238E27FC236}">
                <a16:creationId xmlns:a16="http://schemas.microsoft.com/office/drawing/2014/main" id="{0E46A4ED-3895-45CB-AE04-D8213DEAAA17}"/>
              </a:ext>
            </a:extLst>
          </p:cNvPr>
          <p:cNvSpPr txBox="1"/>
          <p:nvPr/>
        </p:nvSpPr>
        <p:spPr>
          <a:xfrm>
            <a:off x="5715000" y="956968"/>
            <a:ext cx="3045917" cy="461665"/>
          </a:xfrm>
          <a:prstGeom prst="rect">
            <a:avLst/>
          </a:prstGeom>
          <a:noFill/>
        </p:spPr>
        <p:txBody>
          <a:bodyPr wrap="square" rtlCol="0">
            <a:spAutoFit/>
          </a:bodyPr>
          <a:lstStyle/>
          <a:p>
            <a:r>
              <a:rPr lang="da-DK" sz="2400" b="1" dirty="0">
                <a:solidFill>
                  <a:schemeClr val="tx1">
                    <a:lumMod val="75000"/>
                    <a:lumOff val="25000"/>
                  </a:schemeClr>
                </a:solidFill>
                <a:latin typeface="Trebuchet MS" pitchFamily="34" charset="0"/>
              </a:rPr>
              <a:t>FLOW MODELS </a:t>
            </a:r>
            <a:endParaRPr lang="tr-TR" sz="2400" b="1" dirty="0">
              <a:solidFill>
                <a:schemeClr val="tx1">
                  <a:lumMod val="75000"/>
                  <a:lumOff val="25000"/>
                </a:schemeClr>
              </a:solidFill>
              <a:latin typeface="Trebuchet MS" pitchFamily="34" charset="0"/>
            </a:endParaRPr>
          </a:p>
        </p:txBody>
      </p:sp>
      <p:pic>
        <p:nvPicPr>
          <p:cNvPr id="20482" name="Picture 2" descr="http://www.fabricair.com/sites/default/files/styles/medium02__340x340_/public/microflow.png?itok=evNQkaRS">
            <a:extLst>
              <a:ext uri="{FF2B5EF4-FFF2-40B4-BE49-F238E27FC236}">
                <a16:creationId xmlns:a16="http://schemas.microsoft.com/office/drawing/2014/main" id="{CB1DE122-3BED-4321-9218-A04F39C311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4458" y="1589618"/>
            <a:ext cx="2667000" cy="2667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DD4E890-7681-426D-BDD0-531209BF2143}"/>
              </a:ext>
            </a:extLst>
          </p:cNvPr>
          <p:cNvSpPr/>
          <p:nvPr/>
        </p:nvSpPr>
        <p:spPr>
          <a:xfrm>
            <a:off x="609600" y="1700660"/>
            <a:ext cx="4572000" cy="3139321"/>
          </a:xfrm>
          <a:prstGeom prst="rect">
            <a:avLst/>
          </a:prstGeom>
        </p:spPr>
        <p:txBody>
          <a:bodyPr>
            <a:spAutoFit/>
          </a:bodyPr>
          <a:lstStyle/>
          <a:p>
            <a:r>
              <a:rPr lang="en-US" dirty="0">
                <a:solidFill>
                  <a:srgbClr val="000000"/>
                </a:solidFill>
                <a:latin typeface="pt Sans"/>
              </a:rPr>
              <a:t>With </a:t>
            </a:r>
            <a:r>
              <a:rPr lang="en-US" dirty="0" err="1">
                <a:solidFill>
                  <a:srgbClr val="FF0000"/>
                </a:solidFill>
                <a:latin typeface="pt Sans"/>
              </a:rPr>
              <a:t>MicroFlow</a:t>
            </a:r>
            <a:r>
              <a:rPr lang="en-US" baseline="30000" dirty="0" err="1">
                <a:solidFill>
                  <a:srgbClr val="FF0000"/>
                </a:solidFill>
                <a:latin typeface="pt Sans"/>
              </a:rPr>
              <a:t>TM</a:t>
            </a:r>
            <a:r>
              <a:rPr lang="en-US" dirty="0">
                <a:solidFill>
                  <a:srgbClr val="000000"/>
                </a:solidFill>
                <a:latin typeface="pt Sans"/>
              </a:rPr>
              <a:t> the air exits the duct via laser cut micro-perforations along the circumference of the duct. </a:t>
            </a:r>
          </a:p>
          <a:p>
            <a:endParaRPr lang="en-US" dirty="0">
              <a:solidFill>
                <a:srgbClr val="000000"/>
              </a:solidFill>
              <a:latin typeface="pt Sans"/>
            </a:endParaRPr>
          </a:p>
          <a:p>
            <a:r>
              <a:rPr lang="en-US" dirty="0">
                <a:solidFill>
                  <a:srgbClr val="000000"/>
                </a:solidFill>
                <a:latin typeface="pt Sans"/>
              </a:rPr>
              <a:t>The micro-perforations can cover between 90° and 360° of the duct’s circumference. </a:t>
            </a:r>
            <a:r>
              <a:rPr lang="en-US" dirty="0" err="1">
                <a:solidFill>
                  <a:srgbClr val="000000"/>
                </a:solidFill>
                <a:latin typeface="pt Sans"/>
              </a:rPr>
              <a:t>MicroFlow</a:t>
            </a:r>
            <a:r>
              <a:rPr lang="en-US" baseline="30000" dirty="0" err="1">
                <a:solidFill>
                  <a:srgbClr val="000000"/>
                </a:solidFill>
                <a:latin typeface="pt Sans"/>
              </a:rPr>
              <a:t>TM</a:t>
            </a:r>
            <a:r>
              <a:rPr lang="en-US" dirty="0">
                <a:solidFill>
                  <a:srgbClr val="000000"/>
                </a:solidFill>
                <a:latin typeface="pt Sans"/>
              </a:rPr>
              <a:t> has the smallest near-zone of all of the perforated fabrics available. </a:t>
            </a:r>
          </a:p>
          <a:p>
            <a:endParaRPr lang="en-US" dirty="0">
              <a:solidFill>
                <a:srgbClr val="000000"/>
              </a:solidFill>
              <a:latin typeface="pt Sans"/>
            </a:endParaRPr>
          </a:p>
          <a:p>
            <a:r>
              <a:rPr lang="en-US" dirty="0">
                <a:solidFill>
                  <a:srgbClr val="000000"/>
                </a:solidFill>
                <a:latin typeface="pt Sans"/>
              </a:rPr>
              <a:t>In most cases the near-zone will not extend beyond 300 mm [11.81”].</a:t>
            </a:r>
            <a:endParaRPr lang="da-DK" dirty="0"/>
          </a:p>
        </p:txBody>
      </p:sp>
      <p:pic>
        <p:nvPicPr>
          <p:cNvPr id="20486" name="Picture 6" descr="http://www.fabricair.com/sites/default/files/images/small_sales_catalogue_graphic62_microflowpattern.jpg">
            <a:extLst>
              <a:ext uri="{FF2B5EF4-FFF2-40B4-BE49-F238E27FC236}">
                <a16:creationId xmlns:a16="http://schemas.microsoft.com/office/drawing/2014/main" id="{81E80CC6-8B23-4311-B155-DB6EF498BD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7208" y="3827993"/>
            <a:ext cx="857250"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444060"/>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 4"/>
          <p:cNvGrpSpPr/>
          <p:nvPr/>
        </p:nvGrpSpPr>
        <p:grpSpPr>
          <a:xfrm>
            <a:off x="0" y="-19050"/>
            <a:ext cx="9144001" cy="1478858"/>
            <a:chOff x="0" y="1299"/>
            <a:chExt cx="9144001" cy="1478858"/>
          </a:xfrm>
        </p:grpSpPr>
        <p:pic>
          <p:nvPicPr>
            <p:cNvPr id="10" name="Resi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9"/>
              <a:ext cx="9144001" cy="1478858"/>
            </a:xfrm>
            <a:prstGeom prst="rect">
              <a:avLst/>
            </a:prstGeom>
          </p:spPr>
        </p:pic>
        <p:grpSp>
          <p:nvGrpSpPr>
            <p:cNvPr id="4" name="Grup 3"/>
            <p:cNvGrpSpPr/>
            <p:nvPr/>
          </p:nvGrpSpPr>
          <p:grpSpPr>
            <a:xfrm>
              <a:off x="445163" y="121275"/>
              <a:ext cx="3709670" cy="646331"/>
              <a:chOff x="516113" y="0"/>
              <a:chExt cx="3709670" cy="646331"/>
            </a:xfrm>
          </p:grpSpPr>
          <p:sp>
            <p:nvSpPr>
              <p:cNvPr id="16" name="Dikdörtgen 15"/>
              <p:cNvSpPr/>
              <p:nvPr/>
            </p:nvSpPr>
            <p:spPr>
              <a:xfrm>
                <a:off x="1944000" y="216000"/>
                <a:ext cx="304800" cy="276999"/>
              </a:xfrm>
              <a:prstGeom prst="rect">
                <a:avLst/>
              </a:prstGeom>
            </p:spPr>
            <p:txBody>
              <a:bodyPr wrap="square">
                <a:spAutoFit/>
              </a:bodyPr>
              <a:lstStyle/>
              <a:p>
                <a:endParaRPr lang="da-DK" sz="1200" dirty="0">
                  <a:solidFill>
                    <a:schemeClr val="bg1"/>
                  </a:solidFill>
                  <a:latin typeface="+mj-lt"/>
                </a:endParaRPr>
              </a:p>
            </p:txBody>
          </p:sp>
          <p:sp>
            <p:nvSpPr>
              <p:cNvPr id="3" name="Dikdörtgen 2"/>
              <p:cNvSpPr/>
              <p:nvPr/>
            </p:nvSpPr>
            <p:spPr>
              <a:xfrm>
                <a:off x="516113" y="0"/>
                <a:ext cx="3709670" cy="646331"/>
              </a:xfrm>
              <a:prstGeom prst="rect">
                <a:avLst/>
              </a:prstGeom>
            </p:spPr>
            <p:txBody>
              <a:bodyPr wrap="none">
                <a:spAutoFit/>
              </a:bodyPr>
              <a:lstStyle/>
              <a:p>
                <a:r>
                  <a:rPr lang="tr-TR" sz="3600" dirty="0" err="1">
                    <a:solidFill>
                      <a:schemeClr val="bg1"/>
                    </a:solidFill>
                    <a:latin typeface="Trebuchet MS" panose="020B0603020202020204" pitchFamily="34" charset="0"/>
                  </a:rPr>
                  <a:t>Who</a:t>
                </a:r>
                <a:r>
                  <a:rPr lang="tr-TR" sz="3600" dirty="0">
                    <a:solidFill>
                      <a:schemeClr val="bg1"/>
                    </a:solidFill>
                    <a:latin typeface="Trebuchet MS" panose="020B0603020202020204" pitchFamily="34" charset="0"/>
                  </a:rPr>
                  <a:t> is</a:t>
                </a:r>
                <a:r>
                  <a:rPr lang="da-DK" sz="3600" dirty="0">
                    <a:solidFill>
                      <a:schemeClr val="bg1"/>
                    </a:solidFill>
                    <a:latin typeface="Trebuchet MS" panose="020B0603020202020204" pitchFamily="34" charset="0"/>
                  </a:rPr>
                  <a:t> FabricAir?</a:t>
                </a:r>
                <a:endParaRPr lang="tr-TR" sz="3600" dirty="0">
                  <a:solidFill>
                    <a:schemeClr val="bg1"/>
                  </a:solidFill>
                  <a:latin typeface="Trebuchet MS" panose="020B0603020202020204" pitchFamily="34" charset="0"/>
                </a:endParaRPr>
              </a:p>
            </p:txBody>
          </p:sp>
        </p:grpSp>
      </p:grpSp>
      <p:sp>
        <p:nvSpPr>
          <p:cNvPr id="22" name="Metin kutusu 21"/>
          <p:cNvSpPr txBox="1"/>
          <p:nvPr/>
        </p:nvSpPr>
        <p:spPr>
          <a:xfrm>
            <a:off x="6019800" y="1018492"/>
            <a:ext cx="2177262" cy="461665"/>
          </a:xfrm>
          <a:prstGeom prst="rect">
            <a:avLst/>
          </a:prstGeom>
          <a:noFill/>
        </p:spPr>
        <p:txBody>
          <a:bodyPr wrap="square" rtlCol="0">
            <a:spAutoFit/>
          </a:bodyPr>
          <a:lstStyle/>
          <a:p>
            <a:r>
              <a:rPr lang="da-DK" sz="2400" b="1" dirty="0">
                <a:solidFill>
                  <a:schemeClr val="tx2">
                    <a:lumMod val="75000"/>
                  </a:schemeClr>
                </a:solidFill>
                <a:latin typeface="+mj-lt"/>
              </a:rPr>
              <a:t>OUR </a:t>
            </a:r>
            <a:r>
              <a:rPr lang="tr-TR" sz="2400" b="1" dirty="0">
                <a:solidFill>
                  <a:schemeClr val="tx2">
                    <a:lumMod val="75000"/>
                  </a:schemeClr>
                </a:solidFill>
                <a:latin typeface="+mj-lt"/>
              </a:rPr>
              <a:t>HISTORY</a:t>
            </a:r>
          </a:p>
        </p:txBody>
      </p:sp>
      <p:sp>
        <p:nvSpPr>
          <p:cNvPr id="8" name="TextBox 7">
            <a:extLst>
              <a:ext uri="{FF2B5EF4-FFF2-40B4-BE49-F238E27FC236}">
                <a16:creationId xmlns:a16="http://schemas.microsoft.com/office/drawing/2014/main" id="{3011CB4D-1060-4AC1-9DCD-57D3481AB6A5}"/>
              </a:ext>
            </a:extLst>
          </p:cNvPr>
          <p:cNvSpPr txBox="1"/>
          <p:nvPr/>
        </p:nvSpPr>
        <p:spPr>
          <a:xfrm>
            <a:off x="445163" y="1618297"/>
            <a:ext cx="3863750" cy="1200329"/>
          </a:xfrm>
          <a:prstGeom prst="rect">
            <a:avLst/>
          </a:prstGeom>
          <a:noFill/>
        </p:spPr>
        <p:txBody>
          <a:bodyPr wrap="none" rtlCol="0">
            <a:spAutoFit/>
          </a:bodyPr>
          <a:lstStyle/>
          <a:p>
            <a:r>
              <a:rPr lang="da-DK" dirty="0">
                <a:solidFill>
                  <a:srgbClr val="FF0000"/>
                </a:solidFill>
                <a:latin typeface="Trebuchet MS" panose="020B0603020202020204" pitchFamily="34" charset="0"/>
              </a:rPr>
              <a:t>1973</a:t>
            </a:r>
          </a:p>
          <a:p>
            <a:r>
              <a:rPr lang="da-DK" dirty="0">
                <a:latin typeface="Trebuchet MS" panose="020B0603020202020204" pitchFamily="34" charset="0"/>
              </a:rPr>
              <a:t>IPS Ventilation (part of Electrolux)</a:t>
            </a:r>
          </a:p>
          <a:p>
            <a:r>
              <a:rPr lang="da-DK" dirty="0" err="1">
                <a:latin typeface="Trebuchet MS" panose="020B0603020202020204" pitchFamily="34" charset="0"/>
              </a:rPr>
              <a:t>launches</a:t>
            </a:r>
            <a:r>
              <a:rPr lang="da-DK" dirty="0">
                <a:latin typeface="Trebuchet MS" panose="020B0603020202020204" pitchFamily="34" charset="0"/>
              </a:rPr>
              <a:t> the </a:t>
            </a:r>
            <a:r>
              <a:rPr lang="da-DK" dirty="0" err="1">
                <a:latin typeface="Trebuchet MS" panose="020B0603020202020204" pitchFamily="34" charset="0"/>
              </a:rPr>
              <a:t>world’s</a:t>
            </a:r>
            <a:r>
              <a:rPr lang="da-DK" dirty="0">
                <a:latin typeface="Trebuchet MS" panose="020B0603020202020204" pitchFamily="34" charset="0"/>
              </a:rPr>
              <a:t> </a:t>
            </a:r>
            <a:r>
              <a:rPr lang="da-DK" dirty="0" err="1">
                <a:latin typeface="Trebuchet MS" panose="020B0603020202020204" pitchFamily="34" charset="0"/>
              </a:rPr>
              <a:t>first</a:t>
            </a:r>
            <a:r>
              <a:rPr lang="da-DK" dirty="0">
                <a:latin typeface="Trebuchet MS" panose="020B0603020202020204" pitchFamily="34" charset="0"/>
              </a:rPr>
              <a:t> </a:t>
            </a:r>
            <a:r>
              <a:rPr lang="da-DK" dirty="0" err="1">
                <a:latin typeface="Trebuchet MS" panose="020B0603020202020204" pitchFamily="34" charset="0"/>
              </a:rPr>
              <a:t>Fabric</a:t>
            </a:r>
            <a:r>
              <a:rPr lang="da-DK" dirty="0">
                <a:latin typeface="Trebuchet MS" panose="020B0603020202020204" pitchFamily="34" charset="0"/>
              </a:rPr>
              <a:t> Air</a:t>
            </a:r>
          </a:p>
          <a:p>
            <a:r>
              <a:rPr lang="da-DK" dirty="0">
                <a:latin typeface="Trebuchet MS" panose="020B0603020202020204" pitchFamily="34" charset="0"/>
              </a:rPr>
              <a:t>Dispersion System</a:t>
            </a:r>
          </a:p>
        </p:txBody>
      </p:sp>
      <p:sp>
        <p:nvSpPr>
          <p:cNvPr id="13" name="TextBox 12">
            <a:extLst>
              <a:ext uri="{FF2B5EF4-FFF2-40B4-BE49-F238E27FC236}">
                <a16:creationId xmlns:a16="http://schemas.microsoft.com/office/drawing/2014/main" id="{93087472-D911-4324-BA77-F80B37D58D64}"/>
              </a:ext>
            </a:extLst>
          </p:cNvPr>
          <p:cNvSpPr txBox="1"/>
          <p:nvPr/>
        </p:nvSpPr>
        <p:spPr>
          <a:xfrm>
            <a:off x="445163" y="2955437"/>
            <a:ext cx="3262432" cy="646331"/>
          </a:xfrm>
          <a:prstGeom prst="rect">
            <a:avLst/>
          </a:prstGeom>
          <a:noFill/>
        </p:spPr>
        <p:txBody>
          <a:bodyPr wrap="none" rtlCol="0">
            <a:spAutoFit/>
          </a:bodyPr>
          <a:lstStyle/>
          <a:p>
            <a:r>
              <a:rPr lang="da-DK" dirty="0">
                <a:solidFill>
                  <a:schemeClr val="accent1"/>
                </a:solidFill>
                <a:latin typeface="Trebuchet MS" panose="020B0603020202020204" pitchFamily="34" charset="0"/>
              </a:rPr>
              <a:t>1995</a:t>
            </a:r>
          </a:p>
          <a:p>
            <a:r>
              <a:rPr lang="da-DK" dirty="0">
                <a:latin typeface="Trebuchet MS" panose="020B0603020202020204" pitchFamily="34" charset="0"/>
              </a:rPr>
              <a:t>FabricAir is ISO 9001 </a:t>
            </a:r>
            <a:r>
              <a:rPr lang="da-DK" dirty="0" err="1">
                <a:latin typeface="Trebuchet MS" panose="020B0603020202020204" pitchFamily="34" charset="0"/>
              </a:rPr>
              <a:t>certified</a:t>
            </a:r>
            <a:endParaRPr lang="da-DK" dirty="0">
              <a:latin typeface="Trebuchet MS" panose="020B0603020202020204" pitchFamily="34" charset="0"/>
            </a:endParaRPr>
          </a:p>
        </p:txBody>
      </p:sp>
      <p:sp>
        <p:nvSpPr>
          <p:cNvPr id="14" name="TextBox 13">
            <a:extLst>
              <a:ext uri="{FF2B5EF4-FFF2-40B4-BE49-F238E27FC236}">
                <a16:creationId xmlns:a16="http://schemas.microsoft.com/office/drawing/2014/main" id="{99DE39AF-E0E7-4920-97CD-7670E0F08C7D}"/>
              </a:ext>
            </a:extLst>
          </p:cNvPr>
          <p:cNvSpPr txBox="1"/>
          <p:nvPr/>
        </p:nvSpPr>
        <p:spPr>
          <a:xfrm>
            <a:off x="445163" y="3738579"/>
            <a:ext cx="3073277" cy="646331"/>
          </a:xfrm>
          <a:prstGeom prst="rect">
            <a:avLst/>
          </a:prstGeom>
          <a:noFill/>
        </p:spPr>
        <p:txBody>
          <a:bodyPr wrap="none" rtlCol="0">
            <a:spAutoFit/>
          </a:bodyPr>
          <a:lstStyle/>
          <a:p>
            <a:r>
              <a:rPr lang="da-DK" dirty="0">
                <a:solidFill>
                  <a:srgbClr val="00B050"/>
                </a:solidFill>
                <a:latin typeface="Trebuchet MS" panose="020B0603020202020204" pitchFamily="34" charset="0"/>
              </a:rPr>
              <a:t>1997</a:t>
            </a:r>
          </a:p>
          <a:p>
            <a:r>
              <a:rPr lang="da-DK" dirty="0">
                <a:latin typeface="Trebuchet MS" panose="020B0603020202020204" pitchFamily="34" charset="0"/>
              </a:rPr>
              <a:t>FabricAir </a:t>
            </a:r>
            <a:r>
              <a:rPr lang="da-DK" b="1" dirty="0">
                <a:latin typeface="Trebuchet MS" panose="020B0603020202020204" pitchFamily="34" charset="0"/>
              </a:rPr>
              <a:t>USA</a:t>
            </a:r>
            <a:r>
              <a:rPr lang="da-DK" dirty="0">
                <a:latin typeface="Trebuchet MS" panose="020B0603020202020204" pitchFamily="34" charset="0"/>
              </a:rPr>
              <a:t> is </a:t>
            </a:r>
            <a:r>
              <a:rPr lang="da-DK" dirty="0" err="1">
                <a:latin typeface="Trebuchet MS" panose="020B0603020202020204" pitchFamily="34" charset="0"/>
              </a:rPr>
              <a:t>established</a:t>
            </a:r>
            <a:endParaRPr lang="da-DK" dirty="0">
              <a:latin typeface="Trebuchet MS" panose="020B0603020202020204" pitchFamily="34" charset="0"/>
            </a:endParaRPr>
          </a:p>
        </p:txBody>
      </p:sp>
      <p:sp>
        <p:nvSpPr>
          <p:cNvPr id="18" name="TextBox 17">
            <a:extLst>
              <a:ext uri="{FF2B5EF4-FFF2-40B4-BE49-F238E27FC236}">
                <a16:creationId xmlns:a16="http://schemas.microsoft.com/office/drawing/2014/main" id="{2F6FAF16-A977-498A-9B99-FF457FF002E8}"/>
              </a:ext>
            </a:extLst>
          </p:cNvPr>
          <p:cNvSpPr txBox="1"/>
          <p:nvPr/>
        </p:nvSpPr>
        <p:spPr>
          <a:xfrm>
            <a:off x="4550438" y="1721408"/>
            <a:ext cx="2933816" cy="646331"/>
          </a:xfrm>
          <a:prstGeom prst="rect">
            <a:avLst/>
          </a:prstGeom>
          <a:noFill/>
        </p:spPr>
        <p:txBody>
          <a:bodyPr wrap="none" rtlCol="0">
            <a:spAutoFit/>
          </a:bodyPr>
          <a:lstStyle/>
          <a:p>
            <a:r>
              <a:rPr lang="da-DK" dirty="0">
                <a:solidFill>
                  <a:schemeClr val="accent6"/>
                </a:solidFill>
                <a:latin typeface="Trebuchet MS" panose="020B0603020202020204" pitchFamily="34" charset="0"/>
              </a:rPr>
              <a:t>2002</a:t>
            </a:r>
          </a:p>
          <a:p>
            <a:r>
              <a:rPr lang="da-DK" dirty="0">
                <a:latin typeface="Trebuchet MS" panose="020B0603020202020204" pitchFamily="34" charset="0"/>
              </a:rPr>
              <a:t>FabricAir </a:t>
            </a:r>
            <a:r>
              <a:rPr lang="da-DK" b="1" dirty="0">
                <a:latin typeface="Trebuchet MS" panose="020B0603020202020204" pitchFamily="34" charset="0"/>
              </a:rPr>
              <a:t>UK</a:t>
            </a:r>
            <a:r>
              <a:rPr lang="da-DK" dirty="0">
                <a:latin typeface="Trebuchet MS" panose="020B0603020202020204" pitchFamily="34" charset="0"/>
              </a:rPr>
              <a:t> is </a:t>
            </a:r>
            <a:r>
              <a:rPr lang="da-DK" dirty="0" err="1">
                <a:latin typeface="Trebuchet MS" panose="020B0603020202020204" pitchFamily="34" charset="0"/>
              </a:rPr>
              <a:t>established</a:t>
            </a:r>
            <a:endParaRPr lang="da-DK" dirty="0">
              <a:latin typeface="Trebuchet MS" panose="020B0603020202020204" pitchFamily="34" charset="0"/>
            </a:endParaRPr>
          </a:p>
        </p:txBody>
      </p:sp>
      <p:sp>
        <p:nvSpPr>
          <p:cNvPr id="19" name="TextBox 18">
            <a:extLst>
              <a:ext uri="{FF2B5EF4-FFF2-40B4-BE49-F238E27FC236}">
                <a16:creationId xmlns:a16="http://schemas.microsoft.com/office/drawing/2014/main" id="{519B02F4-29B2-4A5C-94BE-1D67FFF973FC}"/>
              </a:ext>
            </a:extLst>
          </p:cNvPr>
          <p:cNvSpPr txBox="1"/>
          <p:nvPr/>
        </p:nvSpPr>
        <p:spPr>
          <a:xfrm>
            <a:off x="4551994" y="2497350"/>
            <a:ext cx="4179349" cy="923330"/>
          </a:xfrm>
          <a:prstGeom prst="rect">
            <a:avLst/>
          </a:prstGeom>
          <a:noFill/>
        </p:spPr>
        <p:txBody>
          <a:bodyPr wrap="none" rtlCol="0">
            <a:spAutoFit/>
          </a:bodyPr>
          <a:lstStyle/>
          <a:p>
            <a:r>
              <a:rPr lang="da-DK" dirty="0">
                <a:solidFill>
                  <a:srgbClr val="FF0000"/>
                </a:solidFill>
                <a:latin typeface="Trebuchet MS" panose="020B0603020202020204" pitchFamily="34" charset="0"/>
              </a:rPr>
              <a:t>2003</a:t>
            </a:r>
          </a:p>
          <a:p>
            <a:r>
              <a:rPr lang="da-DK" dirty="0">
                <a:latin typeface="Trebuchet MS" panose="020B0603020202020204" pitchFamily="34" charset="0"/>
              </a:rPr>
              <a:t>FabricAir </a:t>
            </a:r>
            <a:r>
              <a:rPr lang="da-DK" b="1" dirty="0" err="1">
                <a:latin typeface="Trebuchet MS" panose="020B0603020202020204" pitchFamily="34" charset="0"/>
              </a:rPr>
              <a:t>Lithuania</a:t>
            </a:r>
            <a:r>
              <a:rPr lang="da-DK" dirty="0">
                <a:latin typeface="Trebuchet MS" panose="020B0603020202020204" pitchFamily="34" charset="0"/>
              </a:rPr>
              <a:t> is </a:t>
            </a:r>
            <a:r>
              <a:rPr lang="da-DK" dirty="0" err="1">
                <a:latin typeface="Trebuchet MS" panose="020B0603020202020204" pitchFamily="34" charset="0"/>
              </a:rPr>
              <a:t>established</a:t>
            </a:r>
            <a:r>
              <a:rPr lang="da-DK" dirty="0">
                <a:latin typeface="Trebuchet MS" panose="020B0603020202020204" pitchFamily="34" charset="0"/>
              </a:rPr>
              <a:t> and </a:t>
            </a:r>
          </a:p>
          <a:p>
            <a:r>
              <a:rPr lang="da-DK" dirty="0">
                <a:latin typeface="Trebuchet MS" panose="020B0603020202020204" pitchFamily="34" charset="0"/>
              </a:rPr>
              <a:t>production is moved to Alytus</a:t>
            </a:r>
          </a:p>
        </p:txBody>
      </p:sp>
      <p:sp>
        <p:nvSpPr>
          <p:cNvPr id="20" name="TextBox 19">
            <a:extLst>
              <a:ext uri="{FF2B5EF4-FFF2-40B4-BE49-F238E27FC236}">
                <a16:creationId xmlns:a16="http://schemas.microsoft.com/office/drawing/2014/main" id="{DE07891C-C54F-4281-9573-2F1724F93E8D}"/>
              </a:ext>
            </a:extLst>
          </p:cNvPr>
          <p:cNvSpPr txBox="1"/>
          <p:nvPr/>
        </p:nvSpPr>
        <p:spPr>
          <a:xfrm>
            <a:off x="4550438" y="3550291"/>
            <a:ext cx="3621504" cy="646331"/>
          </a:xfrm>
          <a:prstGeom prst="rect">
            <a:avLst/>
          </a:prstGeom>
          <a:noFill/>
        </p:spPr>
        <p:txBody>
          <a:bodyPr wrap="none" rtlCol="0">
            <a:spAutoFit/>
          </a:bodyPr>
          <a:lstStyle/>
          <a:p>
            <a:r>
              <a:rPr lang="da-DK" dirty="0">
                <a:solidFill>
                  <a:schemeClr val="bg2">
                    <a:lumMod val="25000"/>
                  </a:schemeClr>
                </a:solidFill>
                <a:latin typeface="Trebuchet MS" panose="020B0603020202020204" pitchFamily="34" charset="0"/>
              </a:rPr>
              <a:t>2007</a:t>
            </a:r>
          </a:p>
          <a:p>
            <a:r>
              <a:rPr lang="da-DK" dirty="0">
                <a:latin typeface="Trebuchet MS" panose="020B0603020202020204" pitchFamily="34" charset="0"/>
              </a:rPr>
              <a:t>FabricAir </a:t>
            </a:r>
            <a:r>
              <a:rPr lang="da-DK" b="1" dirty="0">
                <a:latin typeface="Trebuchet MS" panose="020B0603020202020204" pitchFamily="34" charset="0"/>
              </a:rPr>
              <a:t>Germany</a:t>
            </a:r>
            <a:r>
              <a:rPr lang="da-DK" dirty="0">
                <a:latin typeface="Trebuchet MS" panose="020B0603020202020204" pitchFamily="34" charset="0"/>
              </a:rPr>
              <a:t> is </a:t>
            </a:r>
            <a:r>
              <a:rPr lang="da-DK" dirty="0" err="1">
                <a:latin typeface="Trebuchet MS" panose="020B0603020202020204" pitchFamily="34" charset="0"/>
              </a:rPr>
              <a:t>established</a:t>
            </a:r>
            <a:endParaRPr lang="da-DK" dirty="0">
              <a:latin typeface="Trebuchet MS" panose="020B0603020202020204" pitchFamily="34" charset="0"/>
            </a:endParaRPr>
          </a:p>
        </p:txBody>
      </p:sp>
    </p:spTree>
    <p:extLst>
      <p:ext uri="{BB962C8B-B14F-4D97-AF65-F5344CB8AC3E}">
        <p14:creationId xmlns:p14="http://schemas.microsoft.com/office/powerpoint/2010/main" val="3409904876"/>
      </p:ext>
    </p:extLst>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 5"/>
          <p:cNvGrpSpPr/>
          <p:nvPr/>
        </p:nvGrpSpPr>
        <p:grpSpPr>
          <a:xfrm>
            <a:off x="6705599" y="655370"/>
            <a:ext cx="2105804" cy="637500"/>
            <a:chOff x="6660644" y="720155"/>
            <a:chExt cx="1803688" cy="563190"/>
          </a:xfrm>
        </p:grpSpPr>
        <p:sp>
          <p:nvSpPr>
            <p:cNvPr id="7" name="Metin kutusu 6"/>
            <p:cNvSpPr txBox="1"/>
            <p:nvPr/>
          </p:nvSpPr>
          <p:spPr>
            <a:xfrm>
              <a:off x="6660644" y="720155"/>
              <a:ext cx="1803688" cy="407851"/>
            </a:xfrm>
            <a:prstGeom prst="rect">
              <a:avLst/>
            </a:prstGeom>
            <a:noFill/>
          </p:spPr>
          <p:txBody>
            <a:bodyPr wrap="square" rtlCol="0">
              <a:spAutoFit/>
            </a:bodyPr>
            <a:lstStyle/>
            <a:p>
              <a:r>
                <a:rPr lang="tr-TR" sz="2400" b="1" dirty="0">
                  <a:solidFill>
                    <a:schemeClr val="accent2">
                      <a:lumMod val="50000"/>
                    </a:schemeClr>
                  </a:solidFill>
                  <a:latin typeface="Trebuchet MS" pitchFamily="34" charset="0"/>
                </a:rPr>
                <a:t>SUSPENSION</a:t>
              </a:r>
            </a:p>
          </p:txBody>
        </p:sp>
        <p:sp>
          <p:nvSpPr>
            <p:cNvPr id="8" name="Dikdörtgen 7"/>
            <p:cNvSpPr/>
            <p:nvPr/>
          </p:nvSpPr>
          <p:spPr>
            <a:xfrm>
              <a:off x="7770196" y="1011444"/>
              <a:ext cx="694136" cy="271901"/>
            </a:xfrm>
            <a:prstGeom prst="rect">
              <a:avLst/>
            </a:prstGeom>
          </p:spPr>
          <p:txBody>
            <a:bodyPr wrap="square">
              <a:spAutoFit/>
            </a:bodyPr>
            <a:lstStyle/>
            <a:p>
              <a:r>
                <a:rPr lang="tr-TR" sz="1400" dirty="0">
                  <a:solidFill>
                    <a:schemeClr val="bg1">
                      <a:lumMod val="50000"/>
                    </a:schemeClr>
                  </a:solidFill>
                  <a:latin typeface="Trebuchet MS" pitchFamily="34" charset="0"/>
                </a:rPr>
                <a:t>TYPES</a:t>
              </a:r>
            </a:p>
          </p:txBody>
        </p:sp>
      </p:grpSp>
      <p:sp>
        <p:nvSpPr>
          <p:cNvPr id="31" name="Metin kutusu 8">
            <a:extLst>
              <a:ext uri="{FF2B5EF4-FFF2-40B4-BE49-F238E27FC236}">
                <a16:creationId xmlns:a16="http://schemas.microsoft.com/office/drawing/2014/main" id="{DC85340D-ED69-4BF0-9A99-565B8653026B}"/>
              </a:ext>
            </a:extLst>
          </p:cNvPr>
          <p:cNvSpPr txBox="1"/>
          <p:nvPr/>
        </p:nvSpPr>
        <p:spPr>
          <a:xfrm>
            <a:off x="6019800" y="878260"/>
            <a:ext cx="3045917" cy="461665"/>
          </a:xfrm>
          <a:prstGeom prst="rect">
            <a:avLst/>
          </a:prstGeom>
          <a:noFill/>
        </p:spPr>
        <p:txBody>
          <a:bodyPr wrap="square" rtlCol="0">
            <a:spAutoFit/>
          </a:bodyPr>
          <a:lstStyle/>
          <a:p>
            <a:r>
              <a:rPr lang="da-DK" sz="2400" b="1" dirty="0">
                <a:solidFill>
                  <a:schemeClr val="tx1">
                    <a:lumMod val="75000"/>
                    <a:lumOff val="25000"/>
                  </a:schemeClr>
                </a:solidFill>
                <a:latin typeface="Trebuchet MS" pitchFamily="34" charset="0"/>
              </a:rPr>
              <a:t>SUSPENSION TYPES</a:t>
            </a:r>
            <a:endParaRPr lang="tr-TR" sz="2400" b="1" dirty="0">
              <a:solidFill>
                <a:schemeClr val="tx1">
                  <a:lumMod val="75000"/>
                  <a:lumOff val="25000"/>
                </a:schemeClr>
              </a:solidFill>
              <a:latin typeface="Trebuchet MS" pitchFamily="34" charset="0"/>
            </a:endParaRPr>
          </a:p>
        </p:txBody>
      </p:sp>
      <p:grpSp>
        <p:nvGrpSpPr>
          <p:cNvPr id="11" name="Grup 14">
            <a:extLst>
              <a:ext uri="{FF2B5EF4-FFF2-40B4-BE49-F238E27FC236}">
                <a16:creationId xmlns:a16="http://schemas.microsoft.com/office/drawing/2014/main" id="{A061BC3B-6A4E-4535-BA27-A830BF311388}"/>
              </a:ext>
            </a:extLst>
          </p:cNvPr>
          <p:cNvGrpSpPr/>
          <p:nvPr/>
        </p:nvGrpSpPr>
        <p:grpSpPr>
          <a:xfrm>
            <a:off x="1" y="0"/>
            <a:ext cx="9144000" cy="1481456"/>
            <a:chOff x="1" y="0"/>
            <a:chExt cx="9144000" cy="1481456"/>
          </a:xfrm>
        </p:grpSpPr>
        <p:pic>
          <p:nvPicPr>
            <p:cNvPr id="12" name="Resim 17">
              <a:extLst>
                <a:ext uri="{FF2B5EF4-FFF2-40B4-BE49-F238E27FC236}">
                  <a16:creationId xmlns:a16="http://schemas.microsoft.com/office/drawing/2014/main" id="{196A12A0-6C0D-4036-8B5A-7DF0D27B6D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1481456"/>
            </a:xfrm>
            <a:prstGeom prst="rect">
              <a:avLst/>
            </a:prstGeom>
          </p:spPr>
        </p:pic>
        <p:grpSp>
          <p:nvGrpSpPr>
            <p:cNvPr id="13" name="Grup 18">
              <a:extLst>
                <a:ext uri="{FF2B5EF4-FFF2-40B4-BE49-F238E27FC236}">
                  <a16:creationId xmlns:a16="http://schemas.microsoft.com/office/drawing/2014/main" id="{5A510AB9-AD21-4784-A7C4-532AE04345E0}"/>
                </a:ext>
              </a:extLst>
            </p:cNvPr>
            <p:cNvGrpSpPr/>
            <p:nvPr/>
          </p:nvGrpSpPr>
          <p:grpSpPr>
            <a:xfrm>
              <a:off x="381000" y="100588"/>
              <a:ext cx="4572000" cy="646331"/>
              <a:chOff x="381000" y="100588"/>
              <a:chExt cx="4572000" cy="646331"/>
            </a:xfrm>
          </p:grpSpPr>
          <p:sp>
            <p:nvSpPr>
              <p:cNvPr id="14" name="Metin kutusu 19">
                <a:extLst>
                  <a:ext uri="{FF2B5EF4-FFF2-40B4-BE49-F238E27FC236}">
                    <a16:creationId xmlns:a16="http://schemas.microsoft.com/office/drawing/2014/main" id="{039DE465-FA9C-4BA5-9223-82D7BED3B8A6}"/>
                  </a:ext>
                </a:extLst>
              </p:cNvPr>
              <p:cNvSpPr txBox="1"/>
              <p:nvPr/>
            </p:nvSpPr>
            <p:spPr>
              <a:xfrm>
                <a:off x="381000" y="100588"/>
                <a:ext cx="4572000" cy="646331"/>
              </a:xfrm>
              <a:prstGeom prst="rect">
                <a:avLst/>
              </a:prstGeom>
              <a:noFill/>
            </p:spPr>
            <p:txBody>
              <a:bodyPr wrap="square" rtlCol="0">
                <a:spAutoFit/>
              </a:bodyPr>
              <a:lstStyle/>
              <a:p>
                <a:r>
                  <a:rPr lang="da-DK" sz="3600" dirty="0">
                    <a:solidFill>
                      <a:schemeClr val="bg1"/>
                    </a:solidFill>
                    <a:latin typeface="Trebuchet MS" pitchFamily="34" charset="0"/>
                  </a:rPr>
                  <a:t>Products </a:t>
                </a:r>
                <a:endParaRPr lang="tr-TR" sz="1600" dirty="0">
                  <a:solidFill>
                    <a:schemeClr val="bg1"/>
                  </a:solidFill>
                  <a:latin typeface="Trebuchet MS" pitchFamily="34" charset="0"/>
                </a:endParaRPr>
              </a:p>
            </p:txBody>
          </p:sp>
          <p:sp>
            <p:nvSpPr>
              <p:cNvPr id="15" name="Dikdörtgen 20">
                <a:extLst>
                  <a:ext uri="{FF2B5EF4-FFF2-40B4-BE49-F238E27FC236}">
                    <a16:creationId xmlns:a16="http://schemas.microsoft.com/office/drawing/2014/main" id="{0C5362B7-36FF-42E6-B0C7-18DFF4864BE3}"/>
                  </a:ext>
                </a:extLst>
              </p:cNvPr>
              <p:cNvSpPr/>
              <p:nvPr/>
            </p:nvSpPr>
            <p:spPr>
              <a:xfrm>
                <a:off x="2263512" y="127024"/>
                <a:ext cx="184731" cy="369332"/>
              </a:xfrm>
              <a:prstGeom prst="rect">
                <a:avLst/>
              </a:prstGeom>
            </p:spPr>
            <p:txBody>
              <a:bodyPr wrap="none">
                <a:spAutoFit/>
              </a:bodyPr>
              <a:lstStyle/>
              <a:p>
                <a:endParaRPr lang="da-DK" dirty="0">
                  <a:solidFill>
                    <a:schemeClr val="bg1"/>
                  </a:solidFill>
                  <a:latin typeface="Trebuchet MS" pitchFamily="34" charset="0"/>
                </a:endParaRPr>
              </a:p>
            </p:txBody>
          </p:sp>
        </p:grpSp>
      </p:grpSp>
      <p:sp>
        <p:nvSpPr>
          <p:cNvPr id="16" name="Metin kutusu 8">
            <a:extLst>
              <a:ext uri="{FF2B5EF4-FFF2-40B4-BE49-F238E27FC236}">
                <a16:creationId xmlns:a16="http://schemas.microsoft.com/office/drawing/2014/main" id="{0E46A4ED-3895-45CB-AE04-D8213DEAAA17}"/>
              </a:ext>
            </a:extLst>
          </p:cNvPr>
          <p:cNvSpPr txBox="1"/>
          <p:nvPr/>
        </p:nvSpPr>
        <p:spPr>
          <a:xfrm>
            <a:off x="5715000" y="956968"/>
            <a:ext cx="3045917" cy="461665"/>
          </a:xfrm>
          <a:prstGeom prst="rect">
            <a:avLst/>
          </a:prstGeom>
          <a:noFill/>
        </p:spPr>
        <p:txBody>
          <a:bodyPr wrap="square" rtlCol="0">
            <a:spAutoFit/>
          </a:bodyPr>
          <a:lstStyle/>
          <a:p>
            <a:r>
              <a:rPr lang="da-DK" sz="2400" b="1" dirty="0">
                <a:solidFill>
                  <a:schemeClr val="tx1">
                    <a:lumMod val="75000"/>
                    <a:lumOff val="25000"/>
                  </a:schemeClr>
                </a:solidFill>
                <a:latin typeface="Trebuchet MS" pitchFamily="34" charset="0"/>
              </a:rPr>
              <a:t>FLOW MODELS </a:t>
            </a:r>
            <a:endParaRPr lang="tr-TR" sz="2400" b="1" dirty="0">
              <a:solidFill>
                <a:schemeClr val="tx1">
                  <a:lumMod val="75000"/>
                  <a:lumOff val="25000"/>
                </a:schemeClr>
              </a:solidFill>
              <a:latin typeface="Trebuchet MS" pitchFamily="34" charset="0"/>
            </a:endParaRPr>
          </a:p>
        </p:txBody>
      </p:sp>
      <p:pic>
        <p:nvPicPr>
          <p:cNvPr id="19458" name="Picture 2" descr="http://www.fabricair.com/sites/default/files/styles/medium02__340x340_/public/perfoflow.png?itok=ZV-c220Y">
            <a:extLst>
              <a:ext uri="{FF2B5EF4-FFF2-40B4-BE49-F238E27FC236}">
                <a16:creationId xmlns:a16="http://schemas.microsoft.com/office/drawing/2014/main" id="{AF55814B-969C-492E-9273-BA4A7FCA56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517195"/>
            <a:ext cx="2667000" cy="2667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487FC9F-B35A-44CA-9331-83BDAE8A24AA}"/>
              </a:ext>
            </a:extLst>
          </p:cNvPr>
          <p:cNvSpPr/>
          <p:nvPr/>
        </p:nvSpPr>
        <p:spPr>
          <a:xfrm>
            <a:off x="685800" y="1582044"/>
            <a:ext cx="4876800" cy="3139321"/>
          </a:xfrm>
          <a:prstGeom prst="rect">
            <a:avLst/>
          </a:prstGeom>
        </p:spPr>
        <p:txBody>
          <a:bodyPr wrap="square">
            <a:spAutoFit/>
          </a:bodyPr>
          <a:lstStyle/>
          <a:p>
            <a:r>
              <a:rPr lang="en-US" dirty="0">
                <a:solidFill>
                  <a:srgbClr val="000000"/>
                </a:solidFill>
                <a:latin typeface="pt Sans"/>
              </a:rPr>
              <a:t>With </a:t>
            </a:r>
            <a:r>
              <a:rPr lang="en-US" dirty="0" err="1">
                <a:solidFill>
                  <a:srgbClr val="FF0000"/>
                </a:solidFill>
                <a:latin typeface="pt Sans"/>
              </a:rPr>
              <a:t>PerfoFlow</a:t>
            </a:r>
            <a:r>
              <a:rPr lang="en-US" baseline="30000" dirty="0" err="1">
                <a:solidFill>
                  <a:srgbClr val="FF0000"/>
                </a:solidFill>
                <a:latin typeface="pt Sans"/>
              </a:rPr>
              <a:t>TM</a:t>
            </a:r>
            <a:r>
              <a:rPr lang="en-US" dirty="0">
                <a:solidFill>
                  <a:srgbClr val="000000"/>
                </a:solidFill>
                <a:latin typeface="pt Sans"/>
              </a:rPr>
              <a:t> the air exits the duct via laser cut perforations along the circumference of the duct. </a:t>
            </a:r>
          </a:p>
          <a:p>
            <a:endParaRPr lang="en-US" dirty="0">
              <a:solidFill>
                <a:srgbClr val="000000"/>
              </a:solidFill>
              <a:latin typeface="pt Sans"/>
            </a:endParaRPr>
          </a:p>
          <a:p>
            <a:r>
              <a:rPr lang="en-US" dirty="0">
                <a:solidFill>
                  <a:srgbClr val="000000"/>
                </a:solidFill>
                <a:latin typeface="pt Sans"/>
              </a:rPr>
              <a:t>The perforations can cover between 90° and 360° of the duct’s circumference. </a:t>
            </a:r>
          </a:p>
          <a:p>
            <a:endParaRPr lang="en-US" dirty="0">
              <a:solidFill>
                <a:srgbClr val="000000"/>
              </a:solidFill>
              <a:latin typeface="pt Sans"/>
            </a:endParaRPr>
          </a:p>
          <a:p>
            <a:r>
              <a:rPr lang="en-US" dirty="0">
                <a:solidFill>
                  <a:srgbClr val="000000"/>
                </a:solidFill>
                <a:latin typeface="pt Sans"/>
              </a:rPr>
              <a:t>The size of the near zone depends on the static pressure inside the duct, the percentage of the circumference that is perforated, and the size and spacing of the perforations.  </a:t>
            </a:r>
            <a:endParaRPr lang="da-DK" dirty="0"/>
          </a:p>
        </p:txBody>
      </p:sp>
      <p:pic>
        <p:nvPicPr>
          <p:cNvPr id="19460" name="Picture 4" descr="http://www.fabricair.com/sites/default/files/images/small_sales_catalogue_graphic62_perfoflowpattern.jpg">
            <a:extLst>
              <a:ext uri="{FF2B5EF4-FFF2-40B4-BE49-F238E27FC236}">
                <a16:creationId xmlns:a16="http://schemas.microsoft.com/office/drawing/2014/main" id="{324E0F9B-D851-4EF2-A1A7-394976E06F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4025" y="3964703"/>
            <a:ext cx="857250"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675721"/>
      </p:ext>
    </p:extLst>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 5"/>
          <p:cNvGrpSpPr/>
          <p:nvPr/>
        </p:nvGrpSpPr>
        <p:grpSpPr>
          <a:xfrm>
            <a:off x="6705599" y="655370"/>
            <a:ext cx="2105804" cy="637500"/>
            <a:chOff x="6660644" y="720155"/>
            <a:chExt cx="1803688" cy="563190"/>
          </a:xfrm>
        </p:grpSpPr>
        <p:sp>
          <p:nvSpPr>
            <p:cNvPr id="7" name="Metin kutusu 6"/>
            <p:cNvSpPr txBox="1"/>
            <p:nvPr/>
          </p:nvSpPr>
          <p:spPr>
            <a:xfrm>
              <a:off x="6660644" y="720155"/>
              <a:ext cx="1803688" cy="407851"/>
            </a:xfrm>
            <a:prstGeom prst="rect">
              <a:avLst/>
            </a:prstGeom>
            <a:noFill/>
          </p:spPr>
          <p:txBody>
            <a:bodyPr wrap="square" rtlCol="0">
              <a:spAutoFit/>
            </a:bodyPr>
            <a:lstStyle/>
            <a:p>
              <a:r>
                <a:rPr lang="tr-TR" sz="2400" b="1" dirty="0">
                  <a:solidFill>
                    <a:schemeClr val="accent2">
                      <a:lumMod val="50000"/>
                    </a:schemeClr>
                  </a:solidFill>
                  <a:latin typeface="Trebuchet MS" pitchFamily="34" charset="0"/>
                </a:rPr>
                <a:t>SUSPENSION</a:t>
              </a:r>
            </a:p>
          </p:txBody>
        </p:sp>
        <p:sp>
          <p:nvSpPr>
            <p:cNvPr id="8" name="Dikdörtgen 7"/>
            <p:cNvSpPr/>
            <p:nvPr/>
          </p:nvSpPr>
          <p:spPr>
            <a:xfrm>
              <a:off x="7770196" y="1011444"/>
              <a:ext cx="694136" cy="271901"/>
            </a:xfrm>
            <a:prstGeom prst="rect">
              <a:avLst/>
            </a:prstGeom>
          </p:spPr>
          <p:txBody>
            <a:bodyPr wrap="square">
              <a:spAutoFit/>
            </a:bodyPr>
            <a:lstStyle/>
            <a:p>
              <a:r>
                <a:rPr lang="tr-TR" sz="1400" dirty="0">
                  <a:solidFill>
                    <a:schemeClr val="bg1">
                      <a:lumMod val="50000"/>
                    </a:schemeClr>
                  </a:solidFill>
                  <a:latin typeface="Trebuchet MS" pitchFamily="34" charset="0"/>
                </a:rPr>
                <a:t>TYPES</a:t>
              </a:r>
            </a:p>
          </p:txBody>
        </p:sp>
      </p:grpSp>
      <p:sp>
        <p:nvSpPr>
          <p:cNvPr id="31" name="Metin kutusu 8">
            <a:extLst>
              <a:ext uri="{FF2B5EF4-FFF2-40B4-BE49-F238E27FC236}">
                <a16:creationId xmlns:a16="http://schemas.microsoft.com/office/drawing/2014/main" id="{DC85340D-ED69-4BF0-9A99-565B8653026B}"/>
              </a:ext>
            </a:extLst>
          </p:cNvPr>
          <p:cNvSpPr txBox="1"/>
          <p:nvPr/>
        </p:nvSpPr>
        <p:spPr>
          <a:xfrm>
            <a:off x="6019800" y="878260"/>
            <a:ext cx="3045917" cy="461665"/>
          </a:xfrm>
          <a:prstGeom prst="rect">
            <a:avLst/>
          </a:prstGeom>
          <a:noFill/>
        </p:spPr>
        <p:txBody>
          <a:bodyPr wrap="square" rtlCol="0">
            <a:spAutoFit/>
          </a:bodyPr>
          <a:lstStyle/>
          <a:p>
            <a:r>
              <a:rPr lang="da-DK" sz="2400" b="1" dirty="0">
                <a:solidFill>
                  <a:schemeClr val="tx1">
                    <a:lumMod val="75000"/>
                    <a:lumOff val="25000"/>
                  </a:schemeClr>
                </a:solidFill>
                <a:latin typeface="Trebuchet MS" pitchFamily="34" charset="0"/>
              </a:rPr>
              <a:t>SUSPENSION TYPES</a:t>
            </a:r>
            <a:endParaRPr lang="tr-TR" sz="2400" b="1" dirty="0">
              <a:solidFill>
                <a:schemeClr val="tx1">
                  <a:lumMod val="75000"/>
                  <a:lumOff val="25000"/>
                </a:schemeClr>
              </a:solidFill>
              <a:latin typeface="Trebuchet MS" pitchFamily="34" charset="0"/>
            </a:endParaRPr>
          </a:p>
        </p:txBody>
      </p:sp>
      <p:grpSp>
        <p:nvGrpSpPr>
          <p:cNvPr id="11" name="Grup 14">
            <a:extLst>
              <a:ext uri="{FF2B5EF4-FFF2-40B4-BE49-F238E27FC236}">
                <a16:creationId xmlns:a16="http://schemas.microsoft.com/office/drawing/2014/main" id="{A061BC3B-6A4E-4535-BA27-A830BF311388}"/>
              </a:ext>
            </a:extLst>
          </p:cNvPr>
          <p:cNvGrpSpPr/>
          <p:nvPr/>
        </p:nvGrpSpPr>
        <p:grpSpPr>
          <a:xfrm>
            <a:off x="1" y="0"/>
            <a:ext cx="9144000" cy="1481456"/>
            <a:chOff x="1" y="0"/>
            <a:chExt cx="9144000" cy="1481456"/>
          </a:xfrm>
        </p:grpSpPr>
        <p:pic>
          <p:nvPicPr>
            <p:cNvPr id="12" name="Resim 17">
              <a:extLst>
                <a:ext uri="{FF2B5EF4-FFF2-40B4-BE49-F238E27FC236}">
                  <a16:creationId xmlns:a16="http://schemas.microsoft.com/office/drawing/2014/main" id="{196A12A0-6C0D-4036-8B5A-7DF0D27B6D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1481456"/>
            </a:xfrm>
            <a:prstGeom prst="rect">
              <a:avLst/>
            </a:prstGeom>
          </p:spPr>
        </p:pic>
        <p:grpSp>
          <p:nvGrpSpPr>
            <p:cNvPr id="13" name="Grup 18">
              <a:extLst>
                <a:ext uri="{FF2B5EF4-FFF2-40B4-BE49-F238E27FC236}">
                  <a16:creationId xmlns:a16="http://schemas.microsoft.com/office/drawing/2014/main" id="{5A510AB9-AD21-4784-A7C4-532AE04345E0}"/>
                </a:ext>
              </a:extLst>
            </p:cNvPr>
            <p:cNvGrpSpPr/>
            <p:nvPr/>
          </p:nvGrpSpPr>
          <p:grpSpPr>
            <a:xfrm>
              <a:off x="381000" y="100588"/>
              <a:ext cx="4572000" cy="646331"/>
              <a:chOff x="381000" y="100588"/>
              <a:chExt cx="4572000" cy="646331"/>
            </a:xfrm>
          </p:grpSpPr>
          <p:sp>
            <p:nvSpPr>
              <p:cNvPr id="14" name="Metin kutusu 19">
                <a:extLst>
                  <a:ext uri="{FF2B5EF4-FFF2-40B4-BE49-F238E27FC236}">
                    <a16:creationId xmlns:a16="http://schemas.microsoft.com/office/drawing/2014/main" id="{039DE465-FA9C-4BA5-9223-82D7BED3B8A6}"/>
                  </a:ext>
                </a:extLst>
              </p:cNvPr>
              <p:cNvSpPr txBox="1"/>
              <p:nvPr/>
            </p:nvSpPr>
            <p:spPr>
              <a:xfrm>
                <a:off x="381000" y="100588"/>
                <a:ext cx="4572000" cy="646331"/>
              </a:xfrm>
              <a:prstGeom prst="rect">
                <a:avLst/>
              </a:prstGeom>
              <a:noFill/>
            </p:spPr>
            <p:txBody>
              <a:bodyPr wrap="square" rtlCol="0">
                <a:spAutoFit/>
              </a:bodyPr>
              <a:lstStyle/>
              <a:p>
                <a:r>
                  <a:rPr lang="da-DK" sz="3600" dirty="0">
                    <a:solidFill>
                      <a:schemeClr val="bg1"/>
                    </a:solidFill>
                    <a:latin typeface="Trebuchet MS" pitchFamily="34" charset="0"/>
                  </a:rPr>
                  <a:t>Products </a:t>
                </a:r>
                <a:endParaRPr lang="tr-TR" sz="1600" dirty="0">
                  <a:solidFill>
                    <a:schemeClr val="bg1"/>
                  </a:solidFill>
                  <a:latin typeface="Trebuchet MS" pitchFamily="34" charset="0"/>
                </a:endParaRPr>
              </a:p>
            </p:txBody>
          </p:sp>
          <p:sp>
            <p:nvSpPr>
              <p:cNvPr id="15" name="Dikdörtgen 20">
                <a:extLst>
                  <a:ext uri="{FF2B5EF4-FFF2-40B4-BE49-F238E27FC236}">
                    <a16:creationId xmlns:a16="http://schemas.microsoft.com/office/drawing/2014/main" id="{0C5362B7-36FF-42E6-B0C7-18DFF4864BE3}"/>
                  </a:ext>
                </a:extLst>
              </p:cNvPr>
              <p:cNvSpPr/>
              <p:nvPr/>
            </p:nvSpPr>
            <p:spPr>
              <a:xfrm>
                <a:off x="2263512" y="127024"/>
                <a:ext cx="184731" cy="369332"/>
              </a:xfrm>
              <a:prstGeom prst="rect">
                <a:avLst/>
              </a:prstGeom>
            </p:spPr>
            <p:txBody>
              <a:bodyPr wrap="none">
                <a:spAutoFit/>
              </a:bodyPr>
              <a:lstStyle/>
              <a:p>
                <a:endParaRPr lang="da-DK" dirty="0">
                  <a:solidFill>
                    <a:schemeClr val="bg1"/>
                  </a:solidFill>
                  <a:latin typeface="Trebuchet MS" pitchFamily="34" charset="0"/>
                </a:endParaRPr>
              </a:p>
            </p:txBody>
          </p:sp>
        </p:grpSp>
      </p:grpSp>
      <p:sp>
        <p:nvSpPr>
          <p:cNvPr id="16" name="Metin kutusu 8">
            <a:extLst>
              <a:ext uri="{FF2B5EF4-FFF2-40B4-BE49-F238E27FC236}">
                <a16:creationId xmlns:a16="http://schemas.microsoft.com/office/drawing/2014/main" id="{0E46A4ED-3895-45CB-AE04-D8213DEAAA17}"/>
              </a:ext>
            </a:extLst>
          </p:cNvPr>
          <p:cNvSpPr txBox="1"/>
          <p:nvPr/>
        </p:nvSpPr>
        <p:spPr>
          <a:xfrm>
            <a:off x="5715000" y="956968"/>
            <a:ext cx="3045917" cy="461665"/>
          </a:xfrm>
          <a:prstGeom prst="rect">
            <a:avLst/>
          </a:prstGeom>
          <a:noFill/>
        </p:spPr>
        <p:txBody>
          <a:bodyPr wrap="square" rtlCol="0">
            <a:spAutoFit/>
          </a:bodyPr>
          <a:lstStyle/>
          <a:p>
            <a:r>
              <a:rPr lang="da-DK" sz="2400" b="1" dirty="0">
                <a:solidFill>
                  <a:schemeClr val="tx1">
                    <a:lumMod val="75000"/>
                    <a:lumOff val="25000"/>
                  </a:schemeClr>
                </a:solidFill>
                <a:latin typeface="Trebuchet MS" pitchFamily="34" charset="0"/>
              </a:rPr>
              <a:t>FLOW MODELS </a:t>
            </a:r>
            <a:endParaRPr lang="tr-TR" sz="2400" b="1" dirty="0">
              <a:solidFill>
                <a:schemeClr val="tx1">
                  <a:lumMod val="75000"/>
                  <a:lumOff val="25000"/>
                </a:schemeClr>
              </a:solidFill>
              <a:latin typeface="Trebuchet MS" pitchFamily="34" charset="0"/>
            </a:endParaRPr>
          </a:p>
        </p:txBody>
      </p:sp>
      <p:pic>
        <p:nvPicPr>
          <p:cNvPr id="18434" name="Picture 2" descr="http://www.fabricair.com/sites/default/files/styles/medium02__340x340_/public/sonicflow.png?itok=H6Vx6nAx">
            <a:extLst>
              <a:ext uri="{FF2B5EF4-FFF2-40B4-BE49-F238E27FC236}">
                <a16:creationId xmlns:a16="http://schemas.microsoft.com/office/drawing/2014/main" id="{E03213AA-803A-4148-9D8E-4BD9EF87B2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840841"/>
            <a:ext cx="2333625" cy="2667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9F53979-201B-4345-95B7-DAEC6880B5C5}"/>
              </a:ext>
            </a:extLst>
          </p:cNvPr>
          <p:cNvSpPr/>
          <p:nvPr/>
        </p:nvSpPr>
        <p:spPr>
          <a:xfrm>
            <a:off x="838200" y="1604681"/>
            <a:ext cx="4876800" cy="3139321"/>
          </a:xfrm>
          <a:prstGeom prst="rect">
            <a:avLst/>
          </a:prstGeom>
        </p:spPr>
        <p:txBody>
          <a:bodyPr wrap="square">
            <a:spAutoFit/>
          </a:bodyPr>
          <a:lstStyle/>
          <a:p>
            <a:r>
              <a:rPr lang="en-US" dirty="0" err="1">
                <a:solidFill>
                  <a:srgbClr val="FF0000"/>
                </a:solidFill>
                <a:latin typeface="pt Sans"/>
              </a:rPr>
              <a:t>SonicFlow</a:t>
            </a:r>
            <a:r>
              <a:rPr lang="en-US" baseline="30000" dirty="0" err="1">
                <a:solidFill>
                  <a:srgbClr val="FF0000"/>
                </a:solidFill>
                <a:latin typeface="pt Sans"/>
              </a:rPr>
              <a:t>TM</a:t>
            </a:r>
            <a:r>
              <a:rPr lang="en-US" dirty="0">
                <a:solidFill>
                  <a:srgbClr val="000000"/>
                </a:solidFill>
                <a:latin typeface="pt Sans"/>
              </a:rPr>
              <a:t> is a directional flow model where the air exits the duct via rows of laser cut perforations. </a:t>
            </a:r>
          </a:p>
          <a:p>
            <a:endParaRPr lang="en-US" dirty="0">
              <a:solidFill>
                <a:srgbClr val="000000"/>
              </a:solidFill>
              <a:latin typeface="pt Sans"/>
            </a:endParaRPr>
          </a:p>
          <a:p>
            <a:r>
              <a:rPr lang="en-US" dirty="0">
                <a:solidFill>
                  <a:srgbClr val="000000"/>
                </a:solidFill>
                <a:latin typeface="pt Sans"/>
              </a:rPr>
              <a:t>Multiple rows of </a:t>
            </a:r>
            <a:r>
              <a:rPr lang="en-US" dirty="0" err="1">
                <a:solidFill>
                  <a:srgbClr val="000000"/>
                </a:solidFill>
                <a:latin typeface="pt Sans"/>
              </a:rPr>
              <a:t>SonicFlow</a:t>
            </a:r>
            <a:r>
              <a:rPr lang="en-US" baseline="30000" dirty="0" err="1">
                <a:solidFill>
                  <a:srgbClr val="000000"/>
                </a:solidFill>
                <a:latin typeface="pt Sans"/>
              </a:rPr>
              <a:t>TM</a:t>
            </a:r>
            <a:r>
              <a:rPr lang="en-US" dirty="0">
                <a:solidFill>
                  <a:srgbClr val="000000"/>
                </a:solidFill>
                <a:latin typeface="pt Sans"/>
              </a:rPr>
              <a:t> can be specified for a duct, with each row covering a maximum of 30° of the circumference.</a:t>
            </a:r>
          </a:p>
          <a:p>
            <a:endParaRPr lang="en-US" dirty="0">
              <a:solidFill>
                <a:srgbClr val="000000"/>
              </a:solidFill>
              <a:latin typeface="pt Sans"/>
            </a:endParaRPr>
          </a:p>
          <a:p>
            <a:r>
              <a:rPr lang="en-US" dirty="0">
                <a:solidFill>
                  <a:srgbClr val="000000"/>
                </a:solidFill>
                <a:latin typeface="pt Sans"/>
              </a:rPr>
              <a:t>The throw depends on the static pressure inside the duct, the size, and spacing of the perforations.</a:t>
            </a:r>
            <a:endParaRPr lang="da-DK" dirty="0"/>
          </a:p>
        </p:txBody>
      </p:sp>
      <p:pic>
        <p:nvPicPr>
          <p:cNvPr id="18436" name="Picture 4" descr="http://www.fabricair.com/sites/default/files/images/small_sales_catalogue_graphic57_sonicflowpattern.jpg">
            <a:extLst>
              <a:ext uri="{FF2B5EF4-FFF2-40B4-BE49-F238E27FC236}">
                <a16:creationId xmlns:a16="http://schemas.microsoft.com/office/drawing/2014/main" id="{A78B18DB-15FB-4660-8467-80FC2FF0A3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714750"/>
            <a:ext cx="857250"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583317"/>
      </p:ext>
    </p:extLst>
  </p:cSld>
  <p:clrMapOvr>
    <a:masterClrMapping/>
  </p:clrMapOvr>
  <p:transition spd="med">
    <p:pull/>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 5"/>
          <p:cNvGrpSpPr/>
          <p:nvPr/>
        </p:nvGrpSpPr>
        <p:grpSpPr>
          <a:xfrm>
            <a:off x="6705599" y="655370"/>
            <a:ext cx="2105804" cy="637500"/>
            <a:chOff x="6660644" y="720155"/>
            <a:chExt cx="1803688" cy="563190"/>
          </a:xfrm>
        </p:grpSpPr>
        <p:sp>
          <p:nvSpPr>
            <p:cNvPr id="7" name="Metin kutusu 6"/>
            <p:cNvSpPr txBox="1"/>
            <p:nvPr/>
          </p:nvSpPr>
          <p:spPr>
            <a:xfrm>
              <a:off x="6660644" y="720155"/>
              <a:ext cx="1803688" cy="407851"/>
            </a:xfrm>
            <a:prstGeom prst="rect">
              <a:avLst/>
            </a:prstGeom>
            <a:noFill/>
          </p:spPr>
          <p:txBody>
            <a:bodyPr wrap="square" rtlCol="0">
              <a:spAutoFit/>
            </a:bodyPr>
            <a:lstStyle/>
            <a:p>
              <a:r>
                <a:rPr lang="tr-TR" sz="2400" b="1" dirty="0">
                  <a:solidFill>
                    <a:schemeClr val="accent2">
                      <a:lumMod val="50000"/>
                    </a:schemeClr>
                  </a:solidFill>
                  <a:latin typeface="Trebuchet MS" pitchFamily="34" charset="0"/>
                </a:rPr>
                <a:t>SUSPENSION</a:t>
              </a:r>
            </a:p>
          </p:txBody>
        </p:sp>
        <p:sp>
          <p:nvSpPr>
            <p:cNvPr id="8" name="Dikdörtgen 7"/>
            <p:cNvSpPr/>
            <p:nvPr/>
          </p:nvSpPr>
          <p:spPr>
            <a:xfrm>
              <a:off x="7770196" y="1011444"/>
              <a:ext cx="694136" cy="271901"/>
            </a:xfrm>
            <a:prstGeom prst="rect">
              <a:avLst/>
            </a:prstGeom>
          </p:spPr>
          <p:txBody>
            <a:bodyPr wrap="square">
              <a:spAutoFit/>
            </a:bodyPr>
            <a:lstStyle/>
            <a:p>
              <a:r>
                <a:rPr lang="tr-TR" sz="1400" dirty="0">
                  <a:solidFill>
                    <a:schemeClr val="bg1">
                      <a:lumMod val="50000"/>
                    </a:schemeClr>
                  </a:solidFill>
                  <a:latin typeface="Trebuchet MS" pitchFamily="34" charset="0"/>
                </a:rPr>
                <a:t>TYPES</a:t>
              </a:r>
            </a:p>
          </p:txBody>
        </p:sp>
      </p:grpSp>
      <p:sp>
        <p:nvSpPr>
          <p:cNvPr id="31" name="Metin kutusu 8">
            <a:extLst>
              <a:ext uri="{FF2B5EF4-FFF2-40B4-BE49-F238E27FC236}">
                <a16:creationId xmlns:a16="http://schemas.microsoft.com/office/drawing/2014/main" id="{DC85340D-ED69-4BF0-9A99-565B8653026B}"/>
              </a:ext>
            </a:extLst>
          </p:cNvPr>
          <p:cNvSpPr txBox="1"/>
          <p:nvPr/>
        </p:nvSpPr>
        <p:spPr>
          <a:xfrm>
            <a:off x="6019800" y="878260"/>
            <a:ext cx="3045917" cy="461665"/>
          </a:xfrm>
          <a:prstGeom prst="rect">
            <a:avLst/>
          </a:prstGeom>
          <a:noFill/>
        </p:spPr>
        <p:txBody>
          <a:bodyPr wrap="square" rtlCol="0">
            <a:spAutoFit/>
          </a:bodyPr>
          <a:lstStyle/>
          <a:p>
            <a:r>
              <a:rPr lang="da-DK" sz="2400" b="1" dirty="0">
                <a:solidFill>
                  <a:schemeClr val="tx1">
                    <a:lumMod val="75000"/>
                    <a:lumOff val="25000"/>
                  </a:schemeClr>
                </a:solidFill>
                <a:latin typeface="Trebuchet MS" pitchFamily="34" charset="0"/>
              </a:rPr>
              <a:t>SUSPENSION TYPES</a:t>
            </a:r>
            <a:endParaRPr lang="tr-TR" sz="2400" b="1" dirty="0">
              <a:solidFill>
                <a:schemeClr val="tx1">
                  <a:lumMod val="75000"/>
                  <a:lumOff val="25000"/>
                </a:schemeClr>
              </a:solidFill>
              <a:latin typeface="Trebuchet MS" pitchFamily="34" charset="0"/>
            </a:endParaRPr>
          </a:p>
        </p:txBody>
      </p:sp>
      <p:grpSp>
        <p:nvGrpSpPr>
          <p:cNvPr id="11" name="Grup 14">
            <a:extLst>
              <a:ext uri="{FF2B5EF4-FFF2-40B4-BE49-F238E27FC236}">
                <a16:creationId xmlns:a16="http://schemas.microsoft.com/office/drawing/2014/main" id="{A061BC3B-6A4E-4535-BA27-A830BF311388}"/>
              </a:ext>
            </a:extLst>
          </p:cNvPr>
          <p:cNvGrpSpPr/>
          <p:nvPr/>
        </p:nvGrpSpPr>
        <p:grpSpPr>
          <a:xfrm>
            <a:off x="1" y="0"/>
            <a:ext cx="9144000" cy="1481456"/>
            <a:chOff x="1" y="0"/>
            <a:chExt cx="9144000" cy="1481456"/>
          </a:xfrm>
        </p:grpSpPr>
        <p:pic>
          <p:nvPicPr>
            <p:cNvPr id="12" name="Resim 17">
              <a:extLst>
                <a:ext uri="{FF2B5EF4-FFF2-40B4-BE49-F238E27FC236}">
                  <a16:creationId xmlns:a16="http://schemas.microsoft.com/office/drawing/2014/main" id="{196A12A0-6C0D-4036-8B5A-7DF0D27B6D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1481456"/>
            </a:xfrm>
            <a:prstGeom prst="rect">
              <a:avLst/>
            </a:prstGeom>
          </p:spPr>
        </p:pic>
        <p:grpSp>
          <p:nvGrpSpPr>
            <p:cNvPr id="13" name="Grup 18">
              <a:extLst>
                <a:ext uri="{FF2B5EF4-FFF2-40B4-BE49-F238E27FC236}">
                  <a16:creationId xmlns:a16="http://schemas.microsoft.com/office/drawing/2014/main" id="{5A510AB9-AD21-4784-A7C4-532AE04345E0}"/>
                </a:ext>
              </a:extLst>
            </p:cNvPr>
            <p:cNvGrpSpPr/>
            <p:nvPr/>
          </p:nvGrpSpPr>
          <p:grpSpPr>
            <a:xfrm>
              <a:off x="381000" y="100588"/>
              <a:ext cx="4572000" cy="646331"/>
              <a:chOff x="381000" y="100588"/>
              <a:chExt cx="4572000" cy="646331"/>
            </a:xfrm>
          </p:grpSpPr>
          <p:sp>
            <p:nvSpPr>
              <p:cNvPr id="14" name="Metin kutusu 19">
                <a:extLst>
                  <a:ext uri="{FF2B5EF4-FFF2-40B4-BE49-F238E27FC236}">
                    <a16:creationId xmlns:a16="http://schemas.microsoft.com/office/drawing/2014/main" id="{039DE465-FA9C-4BA5-9223-82D7BED3B8A6}"/>
                  </a:ext>
                </a:extLst>
              </p:cNvPr>
              <p:cNvSpPr txBox="1"/>
              <p:nvPr/>
            </p:nvSpPr>
            <p:spPr>
              <a:xfrm>
                <a:off x="381000" y="100588"/>
                <a:ext cx="4572000" cy="646331"/>
              </a:xfrm>
              <a:prstGeom prst="rect">
                <a:avLst/>
              </a:prstGeom>
              <a:noFill/>
            </p:spPr>
            <p:txBody>
              <a:bodyPr wrap="square" rtlCol="0">
                <a:spAutoFit/>
              </a:bodyPr>
              <a:lstStyle/>
              <a:p>
                <a:r>
                  <a:rPr lang="da-DK" sz="3600" dirty="0">
                    <a:solidFill>
                      <a:schemeClr val="bg1"/>
                    </a:solidFill>
                    <a:latin typeface="Trebuchet MS" pitchFamily="34" charset="0"/>
                  </a:rPr>
                  <a:t>Products </a:t>
                </a:r>
                <a:endParaRPr lang="tr-TR" sz="1600" dirty="0">
                  <a:solidFill>
                    <a:schemeClr val="bg1"/>
                  </a:solidFill>
                  <a:latin typeface="Trebuchet MS" pitchFamily="34" charset="0"/>
                </a:endParaRPr>
              </a:p>
            </p:txBody>
          </p:sp>
          <p:sp>
            <p:nvSpPr>
              <p:cNvPr id="15" name="Dikdörtgen 20">
                <a:extLst>
                  <a:ext uri="{FF2B5EF4-FFF2-40B4-BE49-F238E27FC236}">
                    <a16:creationId xmlns:a16="http://schemas.microsoft.com/office/drawing/2014/main" id="{0C5362B7-36FF-42E6-B0C7-18DFF4864BE3}"/>
                  </a:ext>
                </a:extLst>
              </p:cNvPr>
              <p:cNvSpPr/>
              <p:nvPr/>
            </p:nvSpPr>
            <p:spPr>
              <a:xfrm>
                <a:off x="2263512" y="127024"/>
                <a:ext cx="184731" cy="369332"/>
              </a:xfrm>
              <a:prstGeom prst="rect">
                <a:avLst/>
              </a:prstGeom>
            </p:spPr>
            <p:txBody>
              <a:bodyPr wrap="none">
                <a:spAutoFit/>
              </a:bodyPr>
              <a:lstStyle/>
              <a:p>
                <a:endParaRPr lang="da-DK" dirty="0">
                  <a:solidFill>
                    <a:schemeClr val="bg1"/>
                  </a:solidFill>
                  <a:latin typeface="Trebuchet MS" pitchFamily="34" charset="0"/>
                </a:endParaRPr>
              </a:p>
            </p:txBody>
          </p:sp>
        </p:grpSp>
      </p:grpSp>
      <p:sp>
        <p:nvSpPr>
          <p:cNvPr id="16" name="Metin kutusu 8">
            <a:extLst>
              <a:ext uri="{FF2B5EF4-FFF2-40B4-BE49-F238E27FC236}">
                <a16:creationId xmlns:a16="http://schemas.microsoft.com/office/drawing/2014/main" id="{0E46A4ED-3895-45CB-AE04-D8213DEAAA17}"/>
              </a:ext>
            </a:extLst>
          </p:cNvPr>
          <p:cNvSpPr txBox="1"/>
          <p:nvPr/>
        </p:nvSpPr>
        <p:spPr>
          <a:xfrm>
            <a:off x="5715000" y="956968"/>
            <a:ext cx="3045917" cy="461665"/>
          </a:xfrm>
          <a:prstGeom prst="rect">
            <a:avLst/>
          </a:prstGeom>
          <a:noFill/>
        </p:spPr>
        <p:txBody>
          <a:bodyPr wrap="square" rtlCol="0">
            <a:spAutoFit/>
          </a:bodyPr>
          <a:lstStyle/>
          <a:p>
            <a:r>
              <a:rPr lang="da-DK" sz="2400" b="1" dirty="0">
                <a:solidFill>
                  <a:schemeClr val="tx1">
                    <a:lumMod val="75000"/>
                    <a:lumOff val="25000"/>
                  </a:schemeClr>
                </a:solidFill>
                <a:latin typeface="Trebuchet MS" pitchFamily="34" charset="0"/>
              </a:rPr>
              <a:t>FLOW MODELS </a:t>
            </a:r>
            <a:endParaRPr lang="tr-TR" sz="2400" b="1" dirty="0">
              <a:solidFill>
                <a:schemeClr val="tx1">
                  <a:lumMod val="75000"/>
                  <a:lumOff val="25000"/>
                </a:schemeClr>
              </a:solidFill>
              <a:latin typeface="Trebuchet MS" pitchFamily="34" charset="0"/>
            </a:endParaRPr>
          </a:p>
        </p:txBody>
      </p:sp>
      <p:pic>
        <p:nvPicPr>
          <p:cNvPr id="17410" name="Picture 2" descr="http://www.fabricair.com/sites/default/files/styles/medium02__340x340_/public/oriflow.png?itok=MTmN-onp">
            <a:extLst>
              <a:ext uri="{FF2B5EF4-FFF2-40B4-BE49-F238E27FC236}">
                <a16:creationId xmlns:a16="http://schemas.microsoft.com/office/drawing/2014/main" id="{CD421FBA-57A6-4D72-8888-447D5A6D23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674663"/>
            <a:ext cx="2333625" cy="2667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8304A02-1576-4DB6-A75F-74C5FF841EED}"/>
              </a:ext>
            </a:extLst>
          </p:cNvPr>
          <p:cNvSpPr/>
          <p:nvPr/>
        </p:nvSpPr>
        <p:spPr>
          <a:xfrm>
            <a:off x="685800" y="1582044"/>
            <a:ext cx="4953000" cy="2585323"/>
          </a:xfrm>
          <a:prstGeom prst="rect">
            <a:avLst/>
          </a:prstGeom>
        </p:spPr>
        <p:txBody>
          <a:bodyPr wrap="square">
            <a:spAutoFit/>
          </a:bodyPr>
          <a:lstStyle/>
          <a:p>
            <a:r>
              <a:rPr lang="en-US" dirty="0" err="1">
                <a:solidFill>
                  <a:srgbClr val="FF0000"/>
                </a:solidFill>
                <a:latin typeface="pt Sans"/>
              </a:rPr>
              <a:t>OriFlow</a:t>
            </a:r>
            <a:r>
              <a:rPr lang="en-US" baseline="30000" dirty="0" err="1">
                <a:solidFill>
                  <a:srgbClr val="FF0000"/>
                </a:solidFill>
                <a:latin typeface="pt Sans"/>
              </a:rPr>
              <a:t>TM</a:t>
            </a:r>
            <a:r>
              <a:rPr lang="en-US" dirty="0">
                <a:solidFill>
                  <a:srgbClr val="000000"/>
                </a:solidFill>
                <a:latin typeface="pt Sans"/>
              </a:rPr>
              <a:t> is a directional flow model where the air exits the duct via rows of laser cut orifices. </a:t>
            </a:r>
          </a:p>
          <a:p>
            <a:endParaRPr lang="en-US" dirty="0">
              <a:solidFill>
                <a:srgbClr val="000000"/>
              </a:solidFill>
              <a:latin typeface="pt Sans"/>
            </a:endParaRPr>
          </a:p>
          <a:p>
            <a:r>
              <a:rPr lang="en-US" dirty="0">
                <a:solidFill>
                  <a:srgbClr val="000000"/>
                </a:solidFill>
                <a:latin typeface="pt Sans"/>
              </a:rPr>
              <a:t>Multiple rows of </a:t>
            </a:r>
            <a:r>
              <a:rPr lang="en-US" dirty="0" err="1">
                <a:solidFill>
                  <a:srgbClr val="000000"/>
                </a:solidFill>
                <a:latin typeface="pt Sans"/>
              </a:rPr>
              <a:t>OriFlow</a:t>
            </a:r>
            <a:r>
              <a:rPr lang="en-US" baseline="30000" dirty="0" err="1">
                <a:solidFill>
                  <a:srgbClr val="000000"/>
                </a:solidFill>
                <a:latin typeface="pt Sans"/>
              </a:rPr>
              <a:t>TM</a:t>
            </a:r>
            <a:r>
              <a:rPr lang="en-US" dirty="0">
                <a:solidFill>
                  <a:srgbClr val="000000"/>
                </a:solidFill>
                <a:latin typeface="pt Sans"/>
              </a:rPr>
              <a:t> can be specified for a duct. </a:t>
            </a:r>
          </a:p>
          <a:p>
            <a:endParaRPr lang="en-US" dirty="0">
              <a:solidFill>
                <a:srgbClr val="000000"/>
              </a:solidFill>
              <a:latin typeface="pt Sans"/>
            </a:endParaRPr>
          </a:p>
          <a:p>
            <a:r>
              <a:rPr lang="en-US" dirty="0">
                <a:solidFill>
                  <a:srgbClr val="000000"/>
                </a:solidFill>
                <a:latin typeface="pt Sans"/>
              </a:rPr>
              <a:t>The throw depends on the static pressure inside the duct, the size, and spacing of the orifices.</a:t>
            </a:r>
            <a:endParaRPr lang="da-DK" dirty="0"/>
          </a:p>
        </p:txBody>
      </p:sp>
      <p:pic>
        <p:nvPicPr>
          <p:cNvPr id="17412" name="Picture 4" descr="http://www.fabricair.com/sites/default/files/images/small_sales_catalogue_graphic62_oriflowpattern.jpg">
            <a:extLst>
              <a:ext uri="{FF2B5EF4-FFF2-40B4-BE49-F238E27FC236}">
                <a16:creationId xmlns:a16="http://schemas.microsoft.com/office/drawing/2014/main" id="{7BFCB1E8-1A68-431C-8AFA-B0DA60F1F3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8775" y="3521415"/>
            <a:ext cx="857250"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72195"/>
      </p:ext>
    </p:extLst>
  </p:cSld>
  <p:clrMapOvr>
    <a:masterClrMapping/>
  </p:clrMapOvr>
  <p:transition spd="med">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 5"/>
          <p:cNvGrpSpPr/>
          <p:nvPr/>
        </p:nvGrpSpPr>
        <p:grpSpPr>
          <a:xfrm>
            <a:off x="6705599" y="655370"/>
            <a:ext cx="2105804" cy="637500"/>
            <a:chOff x="6660644" y="720155"/>
            <a:chExt cx="1803688" cy="563190"/>
          </a:xfrm>
        </p:grpSpPr>
        <p:sp>
          <p:nvSpPr>
            <p:cNvPr id="7" name="Metin kutusu 6"/>
            <p:cNvSpPr txBox="1"/>
            <p:nvPr/>
          </p:nvSpPr>
          <p:spPr>
            <a:xfrm>
              <a:off x="6660644" y="720155"/>
              <a:ext cx="1803688" cy="407851"/>
            </a:xfrm>
            <a:prstGeom prst="rect">
              <a:avLst/>
            </a:prstGeom>
            <a:noFill/>
          </p:spPr>
          <p:txBody>
            <a:bodyPr wrap="square" rtlCol="0">
              <a:spAutoFit/>
            </a:bodyPr>
            <a:lstStyle/>
            <a:p>
              <a:r>
                <a:rPr lang="tr-TR" sz="2400" b="1" dirty="0">
                  <a:solidFill>
                    <a:schemeClr val="accent2">
                      <a:lumMod val="50000"/>
                    </a:schemeClr>
                  </a:solidFill>
                  <a:latin typeface="Trebuchet MS" pitchFamily="34" charset="0"/>
                </a:rPr>
                <a:t>SUSPENSION</a:t>
              </a:r>
            </a:p>
          </p:txBody>
        </p:sp>
        <p:sp>
          <p:nvSpPr>
            <p:cNvPr id="8" name="Dikdörtgen 7"/>
            <p:cNvSpPr/>
            <p:nvPr/>
          </p:nvSpPr>
          <p:spPr>
            <a:xfrm>
              <a:off x="7770196" y="1011444"/>
              <a:ext cx="694136" cy="271901"/>
            </a:xfrm>
            <a:prstGeom prst="rect">
              <a:avLst/>
            </a:prstGeom>
          </p:spPr>
          <p:txBody>
            <a:bodyPr wrap="square">
              <a:spAutoFit/>
            </a:bodyPr>
            <a:lstStyle/>
            <a:p>
              <a:r>
                <a:rPr lang="tr-TR" sz="1400" dirty="0">
                  <a:solidFill>
                    <a:schemeClr val="bg1">
                      <a:lumMod val="50000"/>
                    </a:schemeClr>
                  </a:solidFill>
                  <a:latin typeface="Trebuchet MS" pitchFamily="34" charset="0"/>
                </a:rPr>
                <a:t>TYPES</a:t>
              </a:r>
            </a:p>
          </p:txBody>
        </p:sp>
      </p:grpSp>
      <p:sp>
        <p:nvSpPr>
          <p:cNvPr id="31" name="Metin kutusu 8">
            <a:extLst>
              <a:ext uri="{FF2B5EF4-FFF2-40B4-BE49-F238E27FC236}">
                <a16:creationId xmlns:a16="http://schemas.microsoft.com/office/drawing/2014/main" id="{DC85340D-ED69-4BF0-9A99-565B8653026B}"/>
              </a:ext>
            </a:extLst>
          </p:cNvPr>
          <p:cNvSpPr txBox="1"/>
          <p:nvPr/>
        </p:nvSpPr>
        <p:spPr>
          <a:xfrm>
            <a:off x="6019800" y="878260"/>
            <a:ext cx="3045917" cy="461665"/>
          </a:xfrm>
          <a:prstGeom prst="rect">
            <a:avLst/>
          </a:prstGeom>
          <a:noFill/>
        </p:spPr>
        <p:txBody>
          <a:bodyPr wrap="square" rtlCol="0">
            <a:spAutoFit/>
          </a:bodyPr>
          <a:lstStyle/>
          <a:p>
            <a:r>
              <a:rPr lang="da-DK" sz="2400" b="1" dirty="0">
                <a:solidFill>
                  <a:schemeClr val="tx1">
                    <a:lumMod val="75000"/>
                    <a:lumOff val="25000"/>
                  </a:schemeClr>
                </a:solidFill>
                <a:latin typeface="Trebuchet MS" pitchFamily="34" charset="0"/>
              </a:rPr>
              <a:t>SUSPENSION TYPES</a:t>
            </a:r>
            <a:endParaRPr lang="tr-TR" sz="2400" b="1" dirty="0">
              <a:solidFill>
                <a:schemeClr val="tx1">
                  <a:lumMod val="75000"/>
                  <a:lumOff val="25000"/>
                </a:schemeClr>
              </a:solidFill>
              <a:latin typeface="Trebuchet MS" pitchFamily="34" charset="0"/>
            </a:endParaRPr>
          </a:p>
        </p:txBody>
      </p:sp>
      <p:grpSp>
        <p:nvGrpSpPr>
          <p:cNvPr id="11" name="Grup 14">
            <a:extLst>
              <a:ext uri="{FF2B5EF4-FFF2-40B4-BE49-F238E27FC236}">
                <a16:creationId xmlns:a16="http://schemas.microsoft.com/office/drawing/2014/main" id="{A061BC3B-6A4E-4535-BA27-A830BF311388}"/>
              </a:ext>
            </a:extLst>
          </p:cNvPr>
          <p:cNvGrpSpPr/>
          <p:nvPr/>
        </p:nvGrpSpPr>
        <p:grpSpPr>
          <a:xfrm>
            <a:off x="1" y="0"/>
            <a:ext cx="9144000" cy="1481456"/>
            <a:chOff x="1" y="0"/>
            <a:chExt cx="9144000" cy="1481456"/>
          </a:xfrm>
        </p:grpSpPr>
        <p:pic>
          <p:nvPicPr>
            <p:cNvPr id="12" name="Resim 17">
              <a:extLst>
                <a:ext uri="{FF2B5EF4-FFF2-40B4-BE49-F238E27FC236}">
                  <a16:creationId xmlns:a16="http://schemas.microsoft.com/office/drawing/2014/main" id="{196A12A0-6C0D-4036-8B5A-7DF0D27B6D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1481456"/>
            </a:xfrm>
            <a:prstGeom prst="rect">
              <a:avLst/>
            </a:prstGeom>
          </p:spPr>
        </p:pic>
        <p:grpSp>
          <p:nvGrpSpPr>
            <p:cNvPr id="13" name="Grup 18">
              <a:extLst>
                <a:ext uri="{FF2B5EF4-FFF2-40B4-BE49-F238E27FC236}">
                  <a16:creationId xmlns:a16="http://schemas.microsoft.com/office/drawing/2014/main" id="{5A510AB9-AD21-4784-A7C4-532AE04345E0}"/>
                </a:ext>
              </a:extLst>
            </p:cNvPr>
            <p:cNvGrpSpPr/>
            <p:nvPr/>
          </p:nvGrpSpPr>
          <p:grpSpPr>
            <a:xfrm>
              <a:off x="381000" y="100588"/>
              <a:ext cx="4572000" cy="646331"/>
              <a:chOff x="381000" y="100588"/>
              <a:chExt cx="4572000" cy="646331"/>
            </a:xfrm>
          </p:grpSpPr>
          <p:sp>
            <p:nvSpPr>
              <p:cNvPr id="14" name="Metin kutusu 19">
                <a:extLst>
                  <a:ext uri="{FF2B5EF4-FFF2-40B4-BE49-F238E27FC236}">
                    <a16:creationId xmlns:a16="http://schemas.microsoft.com/office/drawing/2014/main" id="{039DE465-FA9C-4BA5-9223-82D7BED3B8A6}"/>
                  </a:ext>
                </a:extLst>
              </p:cNvPr>
              <p:cNvSpPr txBox="1"/>
              <p:nvPr/>
            </p:nvSpPr>
            <p:spPr>
              <a:xfrm>
                <a:off x="381000" y="100588"/>
                <a:ext cx="4572000" cy="646331"/>
              </a:xfrm>
              <a:prstGeom prst="rect">
                <a:avLst/>
              </a:prstGeom>
              <a:noFill/>
            </p:spPr>
            <p:txBody>
              <a:bodyPr wrap="square" rtlCol="0">
                <a:spAutoFit/>
              </a:bodyPr>
              <a:lstStyle/>
              <a:p>
                <a:r>
                  <a:rPr lang="da-DK" sz="3600" dirty="0">
                    <a:solidFill>
                      <a:schemeClr val="bg1"/>
                    </a:solidFill>
                    <a:latin typeface="Trebuchet MS" pitchFamily="34" charset="0"/>
                  </a:rPr>
                  <a:t>Products </a:t>
                </a:r>
                <a:endParaRPr lang="tr-TR" sz="1600" dirty="0">
                  <a:solidFill>
                    <a:schemeClr val="bg1"/>
                  </a:solidFill>
                  <a:latin typeface="Trebuchet MS" pitchFamily="34" charset="0"/>
                </a:endParaRPr>
              </a:p>
            </p:txBody>
          </p:sp>
          <p:sp>
            <p:nvSpPr>
              <p:cNvPr id="15" name="Dikdörtgen 20">
                <a:extLst>
                  <a:ext uri="{FF2B5EF4-FFF2-40B4-BE49-F238E27FC236}">
                    <a16:creationId xmlns:a16="http://schemas.microsoft.com/office/drawing/2014/main" id="{0C5362B7-36FF-42E6-B0C7-18DFF4864BE3}"/>
                  </a:ext>
                </a:extLst>
              </p:cNvPr>
              <p:cNvSpPr/>
              <p:nvPr/>
            </p:nvSpPr>
            <p:spPr>
              <a:xfrm>
                <a:off x="2263512" y="127024"/>
                <a:ext cx="184731" cy="369332"/>
              </a:xfrm>
              <a:prstGeom prst="rect">
                <a:avLst/>
              </a:prstGeom>
            </p:spPr>
            <p:txBody>
              <a:bodyPr wrap="none">
                <a:spAutoFit/>
              </a:bodyPr>
              <a:lstStyle/>
              <a:p>
                <a:endParaRPr lang="da-DK" dirty="0">
                  <a:solidFill>
                    <a:schemeClr val="bg1"/>
                  </a:solidFill>
                  <a:latin typeface="Trebuchet MS" pitchFamily="34" charset="0"/>
                </a:endParaRPr>
              </a:p>
            </p:txBody>
          </p:sp>
        </p:grpSp>
      </p:grpSp>
      <p:sp>
        <p:nvSpPr>
          <p:cNvPr id="16" name="Metin kutusu 8">
            <a:extLst>
              <a:ext uri="{FF2B5EF4-FFF2-40B4-BE49-F238E27FC236}">
                <a16:creationId xmlns:a16="http://schemas.microsoft.com/office/drawing/2014/main" id="{0E46A4ED-3895-45CB-AE04-D8213DEAAA17}"/>
              </a:ext>
            </a:extLst>
          </p:cNvPr>
          <p:cNvSpPr txBox="1"/>
          <p:nvPr/>
        </p:nvSpPr>
        <p:spPr>
          <a:xfrm>
            <a:off x="5715000" y="956968"/>
            <a:ext cx="3045917" cy="461665"/>
          </a:xfrm>
          <a:prstGeom prst="rect">
            <a:avLst/>
          </a:prstGeom>
          <a:noFill/>
        </p:spPr>
        <p:txBody>
          <a:bodyPr wrap="square" rtlCol="0">
            <a:spAutoFit/>
          </a:bodyPr>
          <a:lstStyle/>
          <a:p>
            <a:r>
              <a:rPr lang="da-DK" sz="2400" b="1" dirty="0">
                <a:solidFill>
                  <a:schemeClr val="tx1">
                    <a:lumMod val="75000"/>
                    <a:lumOff val="25000"/>
                  </a:schemeClr>
                </a:solidFill>
                <a:latin typeface="Trebuchet MS" pitchFamily="34" charset="0"/>
              </a:rPr>
              <a:t>FLOW MODELS </a:t>
            </a:r>
            <a:endParaRPr lang="tr-TR" sz="2400" b="1" dirty="0">
              <a:solidFill>
                <a:schemeClr val="tx1">
                  <a:lumMod val="75000"/>
                  <a:lumOff val="25000"/>
                </a:schemeClr>
              </a:solidFill>
              <a:latin typeface="Trebuchet MS" pitchFamily="34" charset="0"/>
            </a:endParaRPr>
          </a:p>
        </p:txBody>
      </p:sp>
      <p:pic>
        <p:nvPicPr>
          <p:cNvPr id="23554" name="Picture 2" descr="http://www.fabricair.com/sites/default/files/styles/medium02__340x340_/public/nozzflow.png?itok=JipIqCha">
            <a:extLst>
              <a:ext uri="{FF2B5EF4-FFF2-40B4-BE49-F238E27FC236}">
                <a16:creationId xmlns:a16="http://schemas.microsoft.com/office/drawing/2014/main" id="{293F2279-2944-4C6F-85E3-AFA07A24AA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704346"/>
            <a:ext cx="24003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www.fabricair.com/sites/default/files/images/small_sales_catalogue_graphic63_nozzflowpattern.jpg">
            <a:extLst>
              <a:ext uri="{FF2B5EF4-FFF2-40B4-BE49-F238E27FC236}">
                <a16:creationId xmlns:a16="http://schemas.microsoft.com/office/drawing/2014/main" id="{680EA013-8EF7-4552-AFE5-DA9D09FC47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2150" y="3736986"/>
            <a:ext cx="857250" cy="8572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A1AA3EE-636B-4829-B442-A6CD4F972EBE}"/>
              </a:ext>
            </a:extLst>
          </p:cNvPr>
          <p:cNvSpPr/>
          <p:nvPr/>
        </p:nvSpPr>
        <p:spPr>
          <a:xfrm>
            <a:off x="609600" y="1713649"/>
            <a:ext cx="4953000" cy="2585323"/>
          </a:xfrm>
          <a:prstGeom prst="rect">
            <a:avLst/>
          </a:prstGeom>
        </p:spPr>
        <p:txBody>
          <a:bodyPr wrap="square">
            <a:spAutoFit/>
          </a:bodyPr>
          <a:lstStyle/>
          <a:p>
            <a:r>
              <a:rPr lang="en-US" dirty="0" err="1">
                <a:solidFill>
                  <a:srgbClr val="FF0000"/>
                </a:solidFill>
                <a:latin typeface="pt Sans"/>
              </a:rPr>
              <a:t>NozzFlow</a:t>
            </a:r>
            <a:r>
              <a:rPr lang="en-US" baseline="30000" dirty="0" err="1">
                <a:solidFill>
                  <a:srgbClr val="FF0000"/>
                </a:solidFill>
                <a:latin typeface="pt Sans"/>
              </a:rPr>
              <a:t>TM</a:t>
            </a:r>
            <a:r>
              <a:rPr lang="en-US" dirty="0">
                <a:solidFill>
                  <a:srgbClr val="000000"/>
                </a:solidFill>
                <a:latin typeface="pt Sans"/>
              </a:rPr>
              <a:t> is used in applications where very precise directional airflow is needed. </a:t>
            </a:r>
          </a:p>
          <a:p>
            <a:endParaRPr lang="en-US" dirty="0">
              <a:solidFill>
                <a:srgbClr val="000000"/>
              </a:solidFill>
              <a:latin typeface="pt Sans"/>
            </a:endParaRPr>
          </a:p>
          <a:p>
            <a:r>
              <a:rPr lang="en-US" dirty="0">
                <a:solidFill>
                  <a:srgbClr val="000000"/>
                </a:solidFill>
                <a:latin typeface="pt Sans"/>
              </a:rPr>
              <a:t>The discharge coefficient is almost at unity due to the shape of the nozzle. </a:t>
            </a:r>
          </a:p>
          <a:p>
            <a:endParaRPr lang="en-US" dirty="0">
              <a:solidFill>
                <a:srgbClr val="000000"/>
              </a:solidFill>
              <a:latin typeface="pt Sans"/>
            </a:endParaRPr>
          </a:p>
          <a:p>
            <a:r>
              <a:rPr lang="en-US" dirty="0">
                <a:solidFill>
                  <a:srgbClr val="000000"/>
                </a:solidFill>
                <a:latin typeface="pt Sans"/>
              </a:rPr>
              <a:t>This results in higher discharge velocities than an equivalently sized orifice, and longer more directional throws.</a:t>
            </a:r>
            <a:endParaRPr lang="da-DK" dirty="0"/>
          </a:p>
        </p:txBody>
      </p:sp>
    </p:spTree>
    <p:extLst>
      <p:ext uri="{BB962C8B-B14F-4D97-AF65-F5344CB8AC3E}">
        <p14:creationId xmlns:p14="http://schemas.microsoft.com/office/powerpoint/2010/main" val="462072450"/>
      </p:ext>
    </p:extLst>
  </p:cSld>
  <p:clrMapOvr>
    <a:masterClrMapping/>
  </p:clrMapOvr>
  <p:transition spd="med">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 5"/>
          <p:cNvGrpSpPr/>
          <p:nvPr/>
        </p:nvGrpSpPr>
        <p:grpSpPr>
          <a:xfrm>
            <a:off x="6705599" y="655370"/>
            <a:ext cx="2105804" cy="637500"/>
            <a:chOff x="6660644" y="720155"/>
            <a:chExt cx="1803688" cy="563190"/>
          </a:xfrm>
        </p:grpSpPr>
        <p:sp>
          <p:nvSpPr>
            <p:cNvPr id="7" name="Metin kutusu 6"/>
            <p:cNvSpPr txBox="1"/>
            <p:nvPr/>
          </p:nvSpPr>
          <p:spPr>
            <a:xfrm>
              <a:off x="6660644" y="720155"/>
              <a:ext cx="1803688" cy="407851"/>
            </a:xfrm>
            <a:prstGeom prst="rect">
              <a:avLst/>
            </a:prstGeom>
            <a:noFill/>
          </p:spPr>
          <p:txBody>
            <a:bodyPr wrap="square" rtlCol="0">
              <a:spAutoFit/>
            </a:bodyPr>
            <a:lstStyle/>
            <a:p>
              <a:r>
                <a:rPr lang="tr-TR" sz="2400" b="1" dirty="0">
                  <a:solidFill>
                    <a:schemeClr val="accent2">
                      <a:lumMod val="50000"/>
                    </a:schemeClr>
                  </a:solidFill>
                  <a:latin typeface="Trebuchet MS" pitchFamily="34" charset="0"/>
                </a:rPr>
                <a:t>SUSPENSION</a:t>
              </a:r>
            </a:p>
          </p:txBody>
        </p:sp>
        <p:sp>
          <p:nvSpPr>
            <p:cNvPr id="8" name="Dikdörtgen 7"/>
            <p:cNvSpPr/>
            <p:nvPr/>
          </p:nvSpPr>
          <p:spPr>
            <a:xfrm>
              <a:off x="7770196" y="1011444"/>
              <a:ext cx="694136" cy="271901"/>
            </a:xfrm>
            <a:prstGeom prst="rect">
              <a:avLst/>
            </a:prstGeom>
          </p:spPr>
          <p:txBody>
            <a:bodyPr wrap="square">
              <a:spAutoFit/>
            </a:bodyPr>
            <a:lstStyle/>
            <a:p>
              <a:r>
                <a:rPr lang="tr-TR" sz="1400" dirty="0">
                  <a:solidFill>
                    <a:schemeClr val="bg1">
                      <a:lumMod val="50000"/>
                    </a:schemeClr>
                  </a:solidFill>
                  <a:latin typeface="Trebuchet MS" pitchFamily="34" charset="0"/>
                </a:rPr>
                <a:t>TYPES</a:t>
              </a:r>
            </a:p>
          </p:txBody>
        </p:sp>
      </p:grpSp>
      <p:sp>
        <p:nvSpPr>
          <p:cNvPr id="31" name="Metin kutusu 8">
            <a:extLst>
              <a:ext uri="{FF2B5EF4-FFF2-40B4-BE49-F238E27FC236}">
                <a16:creationId xmlns:a16="http://schemas.microsoft.com/office/drawing/2014/main" id="{DC85340D-ED69-4BF0-9A99-565B8653026B}"/>
              </a:ext>
            </a:extLst>
          </p:cNvPr>
          <p:cNvSpPr txBox="1"/>
          <p:nvPr/>
        </p:nvSpPr>
        <p:spPr>
          <a:xfrm>
            <a:off x="6019800" y="878260"/>
            <a:ext cx="3045917" cy="461665"/>
          </a:xfrm>
          <a:prstGeom prst="rect">
            <a:avLst/>
          </a:prstGeom>
          <a:noFill/>
        </p:spPr>
        <p:txBody>
          <a:bodyPr wrap="square" rtlCol="0">
            <a:spAutoFit/>
          </a:bodyPr>
          <a:lstStyle/>
          <a:p>
            <a:r>
              <a:rPr lang="da-DK" sz="2400" b="1" dirty="0">
                <a:solidFill>
                  <a:schemeClr val="tx1">
                    <a:lumMod val="75000"/>
                    <a:lumOff val="25000"/>
                  </a:schemeClr>
                </a:solidFill>
                <a:latin typeface="Trebuchet MS" pitchFamily="34" charset="0"/>
              </a:rPr>
              <a:t>SUSPENSION TYPES</a:t>
            </a:r>
            <a:endParaRPr lang="tr-TR" sz="2400" b="1" dirty="0">
              <a:solidFill>
                <a:schemeClr val="tx1">
                  <a:lumMod val="75000"/>
                  <a:lumOff val="25000"/>
                </a:schemeClr>
              </a:solidFill>
              <a:latin typeface="Trebuchet MS" pitchFamily="34" charset="0"/>
            </a:endParaRPr>
          </a:p>
        </p:txBody>
      </p:sp>
      <p:grpSp>
        <p:nvGrpSpPr>
          <p:cNvPr id="11" name="Grup 14">
            <a:extLst>
              <a:ext uri="{FF2B5EF4-FFF2-40B4-BE49-F238E27FC236}">
                <a16:creationId xmlns:a16="http://schemas.microsoft.com/office/drawing/2014/main" id="{A061BC3B-6A4E-4535-BA27-A830BF311388}"/>
              </a:ext>
            </a:extLst>
          </p:cNvPr>
          <p:cNvGrpSpPr/>
          <p:nvPr/>
        </p:nvGrpSpPr>
        <p:grpSpPr>
          <a:xfrm>
            <a:off x="1" y="0"/>
            <a:ext cx="9144000" cy="1481456"/>
            <a:chOff x="1" y="0"/>
            <a:chExt cx="9144000" cy="1481456"/>
          </a:xfrm>
        </p:grpSpPr>
        <p:pic>
          <p:nvPicPr>
            <p:cNvPr id="12" name="Resim 17">
              <a:extLst>
                <a:ext uri="{FF2B5EF4-FFF2-40B4-BE49-F238E27FC236}">
                  <a16:creationId xmlns:a16="http://schemas.microsoft.com/office/drawing/2014/main" id="{196A12A0-6C0D-4036-8B5A-7DF0D27B6D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1481456"/>
            </a:xfrm>
            <a:prstGeom prst="rect">
              <a:avLst/>
            </a:prstGeom>
          </p:spPr>
        </p:pic>
        <p:grpSp>
          <p:nvGrpSpPr>
            <p:cNvPr id="13" name="Grup 18">
              <a:extLst>
                <a:ext uri="{FF2B5EF4-FFF2-40B4-BE49-F238E27FC236}">
                  <a16:creationId xmlns:a16="http://schemas.microsoft.com/office/drawing/2014/main" id="{5A510AB9-AD21-4784-A7C4-532AE04345E0}"/>
                </a:ext>
              </a:extLst>
            </p:cNvPr>
            <p:cNvGrpSpPr/>
            <p:nvPr/>
          </p:nvGrpSpPr>
          <p:grpSpPr>
            <a:xfrm>
              <a:off x="381000" y="100588"/>
              <a:ext cx="4572000" cy="646331"/>
              <a:chOff x="381000" y="100588"/>
              <a:chExt cx="4572000" cy="646331"/>
            </a:xfrm>
          </p:grpSpPr>
          <p:sp>
            <p:nvSpPr>
              <p:cNvPr id="14" name="Metin kutusu 19">
                <a:extLst>
                  <a:ext uri="{FF2B5EF4-FFF2-40B4-BE49-F238E27FC236}">
                    <a16:creationId xmlns:a16="http://schemas.microsoft.com/office/drawing/2014/main" id="{039DE465-FA9C-4BA5-9223-82D7BED3B8A6}"/>
                  </a:ext>
                </a:extLst>
              </p:cNvPr>
              <p:cNvSpPr txBox="1"/>
              <p:nvPr/>
            </p:nvSpPr>
            <p:spPr>
              <a:xfrm>
                <a:off x="381000" y="100588"/>
                <a:ext cx="4572000" cy="646331"/>
              </a:xfrm>
              <a:prstGeom prst="rect">
                <a:avLst/>
              </a:prstGeom>
              <a:noFill/>
            </p:spPr>
            <p:txBody>
              <a:bodyPr wrap="square" rtlCol="0">
                <a:spAutoFit/>
              </a:bodyPr>
              <a:lstStyle/>
              <a:p>
                <a:r>
                  <a:rPr lang="da-DK" sz="3600" dirty="0">
                    <a:solidFill>
                      <a:schemeClr val="bg1"/>
                    </a:solidFill>
                    <a:latin typeface="Trebuchet MS" pitchFamily="34" charset="0"/>
                  </a:rPr>
                  <a:t>Products </a:t>
                </a:r>
                <a:endParaRPr lang="tr-TR" sz="1600" dirty="0">
                  <a:solidFill>
                    <a:schemeClr val="bg1"/>
                  </a:solidFill>
                  <a:latin typeface="Trebuchet MS" pitchFamily="34" charset="0"/>
                </a:endParaRPr>
              </a:p>
            </p:txBody>
          </p:sp>
          <p:sp>
            <p:nvSpPr>
              <p:cNvPr id="15" name="Dikdörtgen 20">
                <a:extLst>
                  <a:ext uri="{FF2B5EF4-FFF2-40B4-BE49-F238E27FC236}">
                    <a16:creationId xmlns:a16="http://schemas.microsoft.com/office/drawing/2014/main" id="{0C5362B7-36FF-42E6-B0C7-18DFF4864BE3}"/>
                  </a:ext>
                </a:extLst>
              </p:cNvPr>
              <p:cNvSpPr/>
              <p:nvPr/>
            </p:nvSpPr>
            <p:spPr>
              <a:xfrm>
                <a:off x="2263512" y="127024"/>
                <a:ext cx="184731" cy="369332"/>
              </a:xfrm>
              <a:prstGeom prst="rect">
                <a:avLst/>
              </a:prstGeom>
            </p:spPr>
            <p:txBody>
              <a:bodyPr wrap="none">
                <a:spAutoFit/>
              </a:bodyPr>
              <a:lstStyle/>
              <a:p>
                <a:endParaRPr lang="da-DK" dirty="0">
                  <a:solidFill>
                    <a:schemeClr val="bg1"/>
                  </a:solidFill>
                  <a:latin typeface="Trebuchet MS" pitchFamily="34" charset="0"/>
                </a:endParaRPr>
              </a:p>
            </p:txBody>
          </p:sp>
        </p:grpSp>
      </p:grpSp>
      <p:sp>
        <p:nvSpPr>
          <p:cNvPr id="16" name="Metin kutusu 8">
            <a:extLst>
              <a:ext uri="{FF2B5EF4-FFF2-40B4-BE49-F238E27FC236}">
                <a16:creationId xmlns:a16="http://schemas.microsoft.com/office/drawing/2014/main" id="{0E46A4ED-3895-45CB-AE04-D8213DEAAA17}"/>
              </a:ext>
            </a:extLst>
          </p:cNvPr>
          <p:cNvSpPr txBox="1"/>
          <p:nvPr/>
        </p:nvSpPr>
        <p:spPr>
          <a:xfrm>
            <a:off x="5715000" y="956968"/>
            <a:ext cx="3045917" cy="461665"/>
          </a:xfrm>
          <a:prstGeom prst="rect">
            <a:avLst/>
          </a:prstGeom>
          <a:noFill/>
        </p:spPr>
        <p:txBody>
          <a:bodyPr wrap="square" rtlCol="0">
            <a:spAutoFit/>
          </a:bodyPr>
          <a:lstStyle/>
          <a:p>
            <a:r>
              <a:rPr lang="da-DK" sz="2400" b="1" dirty="0">
                <a:solidFill>
                  <a:schemeClr val="tx1">
                    <a:lumMod val="75000"/>
                    <a:lumOff val="25000"/>
                  </a:schemeClr>
                </a:solidFill>
                <a:latin typeface="Trebuchet MS" pitchFamily="34" charset="0"/>
              </a:rPr>
              <a:t>FLOW MODELS </a:t>
            </a:r>
            <a:endParaRPr lang="tr-TR" sz="2400" b="1" dirty="0">
              <a:solidFill>
                <a:schemeClr val="tx1">
                  <a:lumMod val="75000"/>
                  <a:lumOff val="25000"/>
                </a:schemeClr>
              </a:solidFill>
              <a:latin typeface="Trebuchet MS" pitchFamily="34" charset="0"/>
            </a:endParaRPr>
          </a:p>
        </p:txBody>
      </p:sp>
      <p:pic>
        <p:nvPicPr>
          <p:cNvPr id="21506" name="Picture 2" descr="http://www.fabricair.com/sites/default/files/styles/medium02__340x340_/public/jetflow.png?itok=GES_NgYN">
            <a:extLst>
              <a:ext uri="{FF2B5EF4-FFF2-40B4-BE49-F238E27FC236}">
                <a16:creationId xmlns:a16="http://schemas.microsoft.com/office/drawing/2014/main" id="{CF8F5559-21B4-42BC-BE94-B0D510A05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9983" y="1704346"/>
            <a:ext cx="2390775" cy="266700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http://www.fabricair.com/sites/default/files/images/small_sales_catalogue_graphic62_jetflowpattern_0.jpg">
            <a:extLst>
              <a:ext uri="{FF2B5EF4-FFF2-40B4-BE49-F238E27FC236}">
                <a16:creationId xmlns:a16="http://schemas.microsoft.com/office/drawing/2014/main" id="{876B3F3E-8EC0-41A8-A4B9-CD1E3655DE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3349" y="3736986"/>
            <a:ext cx="857250" cy="8572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9D39F38-ACC8-46B3-B984-35F1550007A0}"/>
              </a:ext>
            </a:extLst>
          </p:cNvPr>
          <p:cNvSpPr/>
          <p:nvPr/>
        </p:nvSpPr>
        <p:spPr>
          <a:xfrm>
            <a:off x="685800" y="1607225"/>
            <a:ext cx="5181600" cy="2585323"/>
          </a:xfrm>
          <a:prstGeom prst="rect">
            <a:avLst/>
          </a:prstGeom>
        </p:spPr>
        <p:txBody>
          <a:bodyPr wrap="square">
            <a:spAutoFit/>
          </a:bodyPr>
          <a:lstStyle/>
          <a:p>
            <a:r>
              <a:rPr lang="en-US" dirty="0" err="1">
                <a:solidFill>
                  <a:srgbClr val="FF0000"/>
                </a:solidFill>
                <a:latin typeface="pt Sans"/>
              </a:rPr>
              <a:t>JetFlow</a:t>
            </a:r>
            <a:r>
              <a:rPr lang="en-US" baseline="30000" dirty="0" err="1">
                <a:solidFill>
                  <a:srgbClr val="FF0000"/>
                </a:solidFill>
                <a:latin typeface="pt Sans"/>
              </a:rPr>
              <a:t>TM</a:t>
            </a:r>
            <a:r>
              <a:rPr lang="en-US" dirty="0">
                <a:solidFill>
                  <a:srgbClr val="000000"/>
                </a:solidFill>
                <a:latin typeface="pt Sans"/>
              </a:rPr>
              <a:t> is capable of generating exceptionally long throws through the use of conical jets in varying diameters. </a:t>
            </a:r>
          </a:p>
          <a:p>
            <a:endParaRPr lang="en-US" dirty="0">
              <a:solidFill>
                <a:srgbClr val="000000"/>
              </a:solidFill>
              <a:latin typeface="pt Sans"/>
            </a:endParaRPr>
          </a:p>
          <a:p>
            <a:r>
              <a:rPr lang="en-US" dirty="0">
                <a:solidFill>
                  <a:srgbClr val="000000"/>
                </a:solidFill>
                <a:latin typeface="pt Sans"/>
              </a:rPr>
              <a:t>The jets have a very high discharge coefficient due to the conical shape. </a:t>
            </a:r>
          </a:p>
          <a:p>
            <a:endParaRPr lang="en-US" dirty="0">
              <a:solidFill>
                <a:srgbClr val="000000"/>
              </a:solidFill>
              <a:latin typeface="pt Sans"/>
            </a:endParaRPr>
          </a:p>
          <a:p>
            <a:r>
              <a:rPr lang="en-US" dirty="0">
                <a:solidFill>
                  <a:srgbClr val="000000"/>
                </a:solidFill>
                <a:latin typeface="pt Sans"/>
              </a:rPr>
              <a:t>This results in higher discharge velocities than an equivalently sized orifice. </a:t>
            </a:r>
            <a:endParaRPr lang="da-DK" dirty="0"/>
          </a:p>
        </p:txBody>
      </p:sp>
    </p:spTree>
    <p:extLst>
      <p:ext uri="{BB962C8B-B14F-4D97-AF65-F5344CB8AC3E}">
        <p14:creationId xmlns:p14="http://schemas.microsoft.com/office/powerpoint/2010/main" val="1321019740"/>
      </p:ext>
    </p:extLst>
  </p:cSld>
  <p:clrMapOvr>
    <a:masterClrMapping/>
  </p:clrMapOvr>
  <p:transition spd="med">
    <p:pull/>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 5"/>
          <p:cNvGrpSpPr/>
          <p:nvPr/>
        </p:nvGrpSpPr>
        <p:grpSpPr>
          <a:xfrm>
            <a:off x="6705599" y="655370"/>
            <a:ext cx="2105804" cy="637500"/>
            <a:chOff x="6660644" y="720155"/>
            <a:chExt cx="1803688" cy="563190"/>
          </a:xfrm>
        </p:grpSpPr>
        <p:sp>
          <p:nvSpPr>
            <p:cNvPr id="7" name="Metin kutusu 6"/>
            <p:cNvSpPr txBox="1"/>
            <p:nvPr/>
          </p:nvSpPr>
          <p:spPr>
            <a:xfrm>
              <a:off x="6660644" y="720155"/>
              <a:ext cx="1803688" cy="407851"/>
            </a:xfrm>
            <a:prstGeom prst="rect">
              <a:avLst/>
            </a:prstGeom>
            <a:noFill/>
          </p:spPr>
          <p:txBody>
            <a:bodyPr wrap="square" rtlCol="0">
              <a:spAutoFit/>
            </a:bodyPr>
            <a:lstStyle/>
            <a:p>
              <a:r>
                <a:rPr lang="tr-TR" sz="2400" b="1" dirty="0">
                  <a:solidFill>
                    <a:schemeClr val="accent2">
                      <a:lumMod val="50000"/>
                    </a:schemeClr>
                  </a:solidFill>
                  <a:latin typeface="Trebuchet MS" pitchFamily="34" charset="0"/>
                </a:rPr>
                <a:t>SUSPENSION</a:t>
              </a:r>
            </a:p>
          </p:txBody>
        </p:sp>
        <p:sp>
          <p:nvSpPr>
            <p:cNvPr id="8" name="Dikdörtgen 7"/>
            <p:cNvSpPr/>
            <p:nvPr/>
          </p:nvSpPr>
          <p:spPr>
            <a:xfrm>
              <a:off x="7770196" y="1011444"/>
              <a:ext cx="694136" cy="271901"/>
            </a:xfrm>
            <a:prstGeom prst="rect">
              <a:avLst/>
            </a:prstGeom>
          </p:spPr>
          <p:txBody>
            <a:bodyPr wrap="square">
              <a:spAutoFit/>
            </a:bodyPr>
            <a:lstStyle/>
            <a:p>
              <a:r>
                <a:rPr lang="tr-TR" sz="1400" dirty="0">
                  <a:solidFill>
                    <a:schemeClr val="bg1">
                      <a:lumMod val="50000"/>
                    </a:schemeClr>
                  </a:solidFill>
                  <a:latin typeface="Trebuchet MS" pitchFamily="34" charset="0"/>
                </a:rPr>
                <a:t>TYPES</a:t>
              </a:r>
            </a:p>
          </p:txBody>
        </p:sp>
      </p:grpSp>
      <p:grpSp>
        <p:nvGrpSpPr>
          <p:cNvPr id="25" name="Grup 14">
            <a:extLst>
              <a:ext uri="{FF2B5EF4-FFF2-40B4-BE49-F238E27FC236}">
                <a16:creationId xmlns:a16="http://schemas.microsoft.com/office/drawing/2014/main" id="{2F89BD5D-429F-4559-BF91-20BB254ACABA}"/>
              </a:ext>
            </a:extLst>
          </p:cNvPr>
          <p:cNvGrpSpPr/>
          <p:nvPr/>
        </p:nvGrpSpPr>
        <p:grpSpPr>
          <a:xfrm>
            <a:off x="1" y="0"/>
            <a:ext cx="9144000" cy="1481456"/>
            <a:chOff x="1" y="0"/>
            <a:chExt cx="9144000" cy="1481456"/>
          </a:xfrm>
        </p:grpSpPr>
        <p:pic>
          <p:nvPicPr>
            <p:cNvPr id="27" name="Resim 17">
              <a:extLst>
                <a:ext uri="{FF2B5EF4-FFF2-40B4-BE49-F238E27FC236}">
                  <a16:creationId xmlns:a16="http://schemas.microsoft.com/office/drawing/2014/main" id="{6E73CCC4-37CF-4D1D-A4F6-05BC9F1726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1481456"/>
            </a:xfrm>
            <a:prstGeom prst="rect">
              <a:avLst/>
            </a:prstGeom>
          </p:spPr>
        </p:pic>
        <p:grpSp>
          <p:nvGrpSpPr>
            <p:cNvPr id="28" name="Grup 18">
              <a:extLst>
                <a:ext uri="{FF2B5EF4-FFF2-40B4-BE49-F238E27FC236}">
                  <a16:creationId xmlns:a16="http://schemas.microsoft.com/office/drawing/2014/main" id="{A1FE1605-02C7-4CF3-8AAA-9E215F2F7682}"/>
                </a:ext>
              </a:extLst>
            </p:cNvPr>
            <p:cNvGrpSpPr/>
            <p:nvPr/>
          </p:nvGrpSpPr>
          <p:grpSpPr>
            <a:xfrm>
              <a:off x="381000" y="100588"/>
              <a:ext cx="4572000" cy="646331"/>
              <a:chOff x="381000" y="100588"/>
              <a:chExt cx="4572000" cy="646331"/>
            </a:xfrm>
          </p:grpSpPr>
          <p:sp>
            <p:nvSpPr>
              <p:cNvPr id="29" name="Metin kutusu 19">
                <a:extLst>
                  <a:ext uri="{FF2B5EF4-FFF2-40B4-BE49-F238E27FC236}">
                    <a16:creationId xmlns:a16="http://schemas.microsoft.com/office/drawing/2014/main" id="{8B8F79D2-C6D8-4AC4-A355-ABB0F2FA0448}"/>
                  </a:ext>
                </a:extLst>
              </p:cNvPr>
              <p:cNvSpPr txBox="1"/>
              <p:nvPr/>
            </p:nvSpPr>
            <p:spPr>
              <a:xfrm>
                <a:off x="381000" y="100588"/>
                <a:ext cx="4572000" cy="646331"/>
              </a:xfrm>
              <a:prstGeom prst="rect">
                <a:avLst/>
              </a:prstGeom>
              <a:noFill/>
            </p:spPr>
            <p:txBody>
              <a:bodyPr wrap="square" rtlCol="0">
                <a:spAutoFit/>
              </a:bodyPr>
              <a:lstStyle/>
              <a:p>
                <a:r>
                  <a:rPr lang="da-DK" sz="3600" dirty="0">
                    <a:solidFill>
                      <a:schemeClr val="bg1"/>
                    </a:solidFill>
                    <a:latin typeface="Trebuchet MS" pitchFamily="34" charset="0"/>
                  </a:rPr>
                  <a:t>Products </a:t>
                </a:r>
                <a:endParaRPr lang="tr-TR" sz="1600" dirty="0">
                  <a:solidFill>
                    <a:schemeClr val="bg1"/>
                  </a:solidFill>
                  <a:latin typeface="Trebuchet MS" pitchFamily="34" charset="0"/>
                </a:endParaRPr>
              </a:p>
            </p:txBody>
          </p:sp>
          <p:sp>
            <p:nvSpPr>
              <p:cNvPr id="30" name="Dikdörtgen 20">
                <a:extLst>
                  <a:ext uri="{FF2B5EF4-FFF2-40B4-BE49-F238E27FC236}">
                    <a16:creationId xmlns:a16="http://schemas.microsoft.com/office/drawing/2014/main" id="{6E5D102A-C401-4A24-ADFC-40D26D447954}"/>
                  </a:ext>
                </a:extLst>
              </p:cNvPr>
              <p:cNvSpPr/>
              <p:nvPr/>
            </p:nvSpPr>
            <p:spPr>
              <a:xfrm>
                <a:off x="2263512" y="127024"/>
                <a:ext cx="184731" cy="369332"/>
              </a:xfrm>
              <a:prstGeom prst="rect">
                <a:avLst/>
              </a:prstGeom>
            </p:spPr>
            <p:txBody>
              <a:bodyPr wrap="none">
                <a:spAutoFit/>
              </a:bodyPr>
              <a:lstStyle/>
              <a:p>
                <a:endParaRPr lang="da-DK" dirty="0">
                  <a:solidFill>
                    <a:schemeClr val="bg1"/>
                  </a:solidFill>
                  <a:latin typeface="Trebuchet MS" pitchFamily="34" charset="0"/>
                </a:endParaRPr>
              </a:p>
            </p:txBody>
          </p:sp>
        </p:grpSp>
      </p:grpSp>
      <p:sp>
        <p:nvSpPr>
          <p:cNvPr id="31" name="Metin kutusu 8">
            <a:extLst>
              <a:ext uri="{FF2B5EF4-FFF2-40B4-BE49-F238E27FC236}">
                <a16:creationId xmlns:a16="http://schemas.microsoft.com/office/drawing/2014/main" id="{DC85340D-ED69-4BF0-9A99-565B8653026B}"/>
              </a:ext>
            </a:extLst>
          </p:cNvPr>
          <p:cNvSpPr txBox="1"/>
          <p:nvPr/>
        </p:nvSpPr>
        <p:spPr>
          <a:xfrm>
            <a:off x="6019800" y="878260"/>
            <a:ext cx="3045917" cy="461665"/>
          </a:xfrm>
          <a:prstGeom prst="rect">
            <a:avLst/>
          </a:prstGeom>
          <a:noFill/>
        </p:spPr>
        <p:txBody>
          <a:bodyPr wrap="square" rtlCol="0">
            <a:spAutoFit/>
          </a:bodyPr>
          <a:lstStyle/>
          <a:p>
            <a:r>
              <a:rPr lang="da-DK" sz="2400" b="1" dirty="0">
                <a:solidFill>
                  <a:schemeClr val="tx1">
                    <a:lumMod val="75000"/>
                    <a:lumOff val="25000"/>
                  </a:schemeClr>
                </a:solidFill>
                <a:latin typeface="Trebuchet MS" pitchFamily="34" charset="0"/>
              </a:rPr>
              <a:t>SUSPENSION TYPES</a:t>
            </a:r>
            <a:endParaRPr lang="tr-TR" sz="2400" b="1" dirty="0">
              <a:solidFill>
                <a:schemeClr val="tx1">
                  <a:lumMod val="75000"/>
                  <a:lumOff val="25000"/>
                </a:schemeClr>
              </a:solidFill>
              <a:latin typeface="Trebuchet MS" pitchFamily="34" charset="0"/>
            </a:endParaRPr>
          </a:p>
        </p:txBody>
      </p:sp>
      <p:sp>
        <p:nvSpPr>
          <p:cNvPr id="2" name="Rectangle 1">
            <a:extLst>
              <a:ext uri="{FF2B5EF4-FFF2-40B4-BE49-F238E27FC236}">
                <a16:creationId xmlns:a16="http://schemas.microsoft.com/office/drawing/2014/main" id="{7EF4B31C-2B07-403A-AA63-F2D74274AD0D}"/>
              </a:ext>
            </a:extLst>
          </p:cNvPr>
          <p:cNvSpPr/>
          <p:nvPr/>
        </p:nvSpPr>
        <p:spPr>
          <a:xfrm>
            <a:off x="396949" y="1632695"/>
            <a:ext cx="4800600" cy="1477328"/>
          </a:xfrm>
          <a:prstGeom prst="rect">
            <a:avLst/>
          </a:prstGeom>
        </p:spPr>
        <p:txBody>
          <a:bodyPr wrap="square">
            <a:spAutoFit/>
          </a:bodyPr>
          <a:lstStyle/>
          <a:p>
            <a:r>
              <a:rPr lang="en-US" b="1" dirty="0">
                <a:solidFill>
                  <a:srgbClr val="000000"/>
                </a:solidFill>
                <a:latin typeface="pt Sans"/>
              </a:rPr>
              <a:t>Type 1 / Type 1 AIO</a:t>
            </a:r>
          </a:p>
          <a:p>
            <a:pPr>
              <a:buFont typeface="Arial" panose="020B0604020202020204" pitchFamily="34" charset="0"/>
              <a:buChar char="•"/>
            </a:pPr>
            <a:r>
              <a:rPr lang="en-US" dirty="0">
                <a:solidFill>
                  <a:srgbClr val="000000"/>
                </a:solidFill>
                <a:latin typeface="pt Sans"/>
              </a:rPr>
              <a:t> Simple on straight runs</a:t>
            </a:r>
          </a:p>
          <a:p>
            <a:pPr>
              <a:buFont typeface="Arial" panose="020B0604020202020204" pitchFamily="34" charset="0"/>
              <a:buChar char="•"/>
            </a:pPr>
            <a:r>
              <a:rPr lang="en-US" dirty="0">
                <a:solidFill>
                  <a:srgbClr val="000000"/>
                </a:solidFill>
                <a:latin typeface="pt Sans"/>
              </a:rPr>
              <a:t> Inexpensive</a:t>
            </a:r>
          </a:p>
          <a:p>
            <a:pPr>
              <a:buFont typeface="Arial" panose="020B0604020202020204" pitchFamily="34" charset="0"/>
              <a:buChar char="•"/>
            </a:pPr>
            <a:r>
              <a:rPr lang="en-US" dirty="0">
                <a:solidFill>
                  <a:srgbClr val="000000"/>
                </a:solidFill>
                <a:latin typeface="pt Sans"/>
              </a:rPr>
              <a:t> Available in galvanized and stainless steel</a:t>
            </a:r>
          </a:p>
          <a:p>
            <a:pPr>
              <a:buFont typeface="Arial" panose="020B0604020202020204" pitchFamily="34" charset="0"/>
              <a:buChar char="•"/>
            </a:pPr>
            <a:r>
              <a:rPr lang="en-US" dirty="0">
                <a:solidFill>
                  <a:srgbClr val="000000"/>
                </a:solidFill>
                <a:latin typeface="pt Sans"/>
              </a:rPr>
              <a:t> Available with All-in-One</a:t>
            </a:r>
            <a:endParaRPr lang="en-US" b="0" i="0" dirty="0">
              <a:solidFill>
                <a:srgbClr val="000000"/>
              </a:solidFill>
              <a:effectLst/>
              <a:latin typeface="pt Sans"/>
            </a:endParaRPr>
          </a:p>
        </p:txBody>
      </p:sp>
      <p:pic>
        <p:nvPicPr>
          <p:cNvPr id="2052" name="Picture 4" descr="http://www.fabricair.com/sites/default/files/styles/large/public/fabricair_suspensiontype_01-2_0.png?itok=LPlNfPuM">
            <a:extLst>
              <a:ext uri="{FF2B5EF4-FFF2-40B4-BE49-F238E27FC236}">
                <a16:creationId xmlns:a16="http://schemas.microsoft.com/office/drawing/2014/main" id="{F798195D-CAB3-4463-9170-97FB6C4C76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2101995"/>
            <a:ext cx="4572000"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126686"/>
      </p:ext>
    </p:extLst>
  </p:cSld>
  <p:clrMapOvr>
    <a:masterClrMapping/>
  </p:clrMapOvr>
  <p:transition spd="med">
    <p:pull/>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 5"/>
          <p:cNvGrpSpPr/>
          <p:nvPr/>
        </p:nvGrpSpPr>
        <p:grpSpPr>
          <a:xfrm>
            <a:off x="6705599" y="655370"/>
            <a:ext cx="2105804" cy="637500"/>
            <a:chOff x="6660644" y="720155"/>
            <a:chExt cx="1803688" cy="563190"/>
          </a:xfrm>
        </p:grpSpPr>
        <p:sp>
          <p:nvSpPr>
            <p:cNvPr id="7" name="Metin kutusu 6"/>
            <p:cNvSpPr txBox="1"/>
            <p:nvPr/>
          </p:nvSpPr>
          <p:spPr>
            <a:xfrm>
              <a:off x="6660644" y="720155"/>
              <a:ext cx="1803688" cy="407851"/>
            </a:xfrm>
            <a:prstGeom prst="rect">
              <a:avLst/>
            </a:prstGeom>
            <a:noFill/>
          </p:spPr>
          <p:txBody>
            <a:bodyPr wrap="square" rtlCol="0">
              <a:spAutoFit/>
            </a:bodyPr>
            <a:lstStyle/>
            <a:p>
              <a:r>
                <a:rPr lang="tr-TR" sz="2400" b="1" dirty="0">
                  <a:solidFill>
                    <a:schemeClr val="accent2">
                      <a:lumMod val="50000"/>
                    </a:schemeClr>
                  </a:solidFill>
                  <a:latin typeface="Trebuchet MS" pitchFamily="34" charset="0"/>
                </a:rPr>
                <a:t>SUSPENSION</a:t>
              </a:r>
            </a:p>
          </p:txBody>
        </p:sp>
        <p:sp>
          <p:nvSpPr>
            <p:cNvPr id="8" name="Dikdörtgen 7"/>
            <p:cNvSpPr/>
            <p:nvPr/>
          </p:nvSpPr>
          <p:spPr>
            <a:xfrm>
              <a:off x="7770196" y="1011444"/>
              <a:ext cx="694136" cy="271901"/>
            </a:xfrm>
            <a:prstGeom prst="rect">
              <a:avLst/>
            </a:prstGeom>
          </p:spPr>
          <p:txBody>
            <a:bodyPr wrap="square">
              <a:spAutoFit/>
            </a:bodyPr>
            <a:lstStyle/>
            <a:p>
              <a:r>
                <a:rPr lang="tr-TR" sz="1400" dirty="0">
                  <a:solidFill>
                    <a:schemeClr val="bg1">
                      <a:lumMod val="50000"/>
                    </a:schemeClr>
                  </a:solidFill>
                  <a:latin typeface="Trebuchet MS" pitchFamily="34" charset="0"/>
                </a:rPr>
                <a:t>TYPES</a:t>
              </a:r>
            </a:p>
          </p:txBody>
        </p:sp>
      </p:grpSp>
      <p:grpSp>
        <p:nvGrpSpPr>
          <p:cNvPr id="25" name="Grup 14">
            <a:extLst>
              <a:ext uri="{FF2B5EF4-FFF2-40B4-BE49-F238E27FC236}">
                <a16:creationId xmlns:a16="http://schemas.microsoft.com/office/drawing/2014/main" id="{2F89BD5D-429F-4559-BF91-20BB254ACABA}"/>
              </a:ext>
            </a:extLst>
          </p:cNvPr>
          <p:cNvGrpSpPr/>
          <p:nvPr/>
        </p:nvGrpSpPr>
        <p:grpSpPr>
          <a:xfrm>
            <a:off x="1" y="0"/>
            <a:ext cx="9144000" cy="1481456"/>
            <a:chOff x="1" y="0"/>
            <a:chExt cx="9144000" cy="1481456"/>
          </a:xfrm>
        </p:grpSpPr>
        <p:pic>
          <p:nvPicPr>
            <p:cNvPr id="27" name="Resim 17">
              <a:extLst>
                <a:ext uri="{FF2B5EF4-FFF2-40B4-BE49-F238E27FC236}">
                  <a16:creationId xmlns:a16="http://schemas.microsoft.com/office/drawing/2014/main" id="{6E73CCC4-37CF-4D1D-A4F6-05BC9F1726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1481456"/>
            </a:xfrm>
            <a:prstGeom prst="rect">
              <a:avLst/>
            </a:prstGeom>
          </p:spPr>
        </p:pic>
        <p:grpSp>
          <p:nvGrpSpPr>
            <p:cNvPr id="28" name="Grup 18">
              <a:extLst>
                <a:ext uri="{FF2B5EF4-FFF2-40B4-BE49-F238E27FC236}">
                  <a16:creationId xmlns:a16="http://schemas.microsoft.com/office/drawing/2014/main" id="{A1FE1605-02C7-4CF3-8AAA-9E215F2F7682}"/>
                </a:ext>
              </a:extLst>
            </p:cNvPr>
            <p:cNvGrpSpPr/>
            <p:nvPr/>
          </p:nvGrpSpPr>
          <p:grpSpPr>
            <a:xfrm>
              <a:off x="381000" y="100588"/>
              <a:ext cx="4572000" cy="646331"/>
              <a:chOff x="381000" y="100588"/>
              <a:chExt cx="4572000" cy="646331"/>
            </a:xfrm>
          </p:grpSpPr>
          <p:sp>
            <p:nvSpPr>
              <p:cNvPr id="29" name="Metin kutusu 19">
                <a:extLst>
                  <a:ext uri="{FF2B5EF4-FFF2-40B4-BE49-F238E27FC236}">
                    <a16:creationId xmlns:a16="http://schemas.microsoft.com/office/drawing/2014/main" id="{8B8F79D2-C6D8-4AC4-A355-ABB0F2FA0448}"/>
                  </a:ext>
                </a:extLst>
              </p:cNvPr>
              <p:cNvSpPr txBox="1"/>
              <p:nvPr/>
            </p:nvSpPr>
            <p:spPr>
              <a:xfrm>
                <a:off x="381000" y="100588"/>
                <a:ext cx="4572000" cy="646331"/>
              </a:xfrm>
              <a:prstGeom prst="rect">
                <a:avLst/>
              </a:prstGeom>
              <a:noFill/>
            </p:spPr>
            <p:txBody>
              <a:bodyPr wrap="square" rtlCol="0">
                <a:spAutoFit/>
              </a:bodyPr>
              <a:lstStyle/>
              <a:p>
                <a:r>
                  <a:rPr lang="da-DK" sz="3600" dirty="0">
                    <a:solidFill>
                      <a:schemeClr val="bg1"/>
                    </a:solidFill>
                    <a:latin typeface="Trebuchet MS" pitchFamily="34" charset="0"/>
                  </a:rPr>
                  <a:t>Products </a:t>
                </a:r>
                <a:endParaRPr lang="tr-TR" sz="1600" dirty="0">
                  <a:solidFill>
                    <a:schemeClr val="bg1"/>
                  </a:solidFill>
                  <a:latin typeface="Trebuchet MS" pitchFamily="34" charset="0"/>
                </a:endParaRPr>
              </a:p>
            </p:txBody>
          </p:sp>
          <p:sp>
            <p:nvSpPr>
              <p:cNvPr id="30" name="Dikdörtgen 20">
                <a:extLst>
                  <a:ext uri="{FF2B5EF4-FFF2-40B4-BE49-F238E27FC236}">
                    <a16:creationId xmlns:a16="http://schemas.microsoft.com/office/drawing/2014/main" id="{6E5D102A-C401-4A24-ADFC-40D26D447954}"/>
                  </a:ext>
                </a:extLst>
              </p:cNvPr>
              <p:cNvSpPr/>
              <p:nvPr/>
            </p:nvSpPr>
            <p:spPr>
              <a:xfrm>
                <a:off x="2263512" y="127024"/>
                <a:ext cx="184731" cy="369332"/>
              </a:xfrm>
              <a:prstGeom prst="rect">
                <a:avLst/>
              </a:prstGeom>
            </p:spPr>
            <p:txBody>
              <a:bodyPr wrap="none">
                <a:spAutoFit/>
              </a:bodyPr>
              <a:lstStyle/>
              <a:p>
                <a:endParaRPr lang="da-DK" dirty="0">
                  <a:solidFill>
                    <a:schemeClr val="bg1"/>
                  </a:solidFill>
                  <a:latin typeface="Trebuchet MS" pitchFamily="34" charset="0"/>
                </a:endParaRPr>
              </a:p>
            </p:txBody>
          </p:sp>
        </p:grpSp>
      </p:grpSp>
      <p:sp>
        <p:nvSpPr>
          <p:cNvPr id="31" name="Metin kutusu 8">
            <a:extLst>
              <a:ext uri="{FF2B5EF4-FFF2-40B4-BE49-F238E27FC236}">
                <a16:creationId xmlns:a16="http://schemas.microsoft.com/office/drawing/2014/main" id="{DC85340D-ED69-4BF0-9A99-565B8653026B}"/>
              </a:ext>
            </a:extLst>
          </p:cNvPr>
          <p:cNvSpPr txBox="1"/>
          <p:nvPr/>
        </p:nvSpPr>
        <p:spPr>
          <a:xfrm>
            <a:off x="6019800" y="878260"/>
            <a:ext cx="3045917" cy="461665"/>
          </a:xfrm>
          <a:prstGeom prst="rect">
            <a:avLst/>
          </a:prstGeom>
          <a:noFill/>
        </p:spPr>
        <p:txBody>
          <a:bodyPr wrap="square" rtlCol="0">
            <a:spAutoFit/>
          </a:bodyPr>
          <a:lstStyle/>
          <a:p>
            <a:r>
              <a:rPr lang="da-DK" sz="2400" b="1" dirty="0">
                <a:solidFill>
                  <a:schemeClr val="tx1">
                    <a:lumMod val="75000"/>
                    <a:lumOff val="25000"/>
                  </a:schemeClr>
                </a:solidFill>
                <a:latin typeface="Trebuchet MS" pitchFamily="34" charset="0"/>
              </a:rPr>
              <a:t>SUSPENSION TYPES</a:t>
            </a:r>
            <a:endParaRPr lang="tr-TR" sz="2400" b="1" dirty="0">
              <a:solidFill>
                <a:schemeClr val="tx1">
                  <a:lumMod val="75000"/>
                  <a:lumOff val="25000"/>
                </a:schemeClr>
              </a:solidFill>
              <a:latin typeface="Trebuchet MS" pitchFamily="34" charset="0"/>
            </a:endParaRPr>
          </a:p>
        </p:txBody>
      </p:sp>
      <p:pic>
        <p:nvPicPr>
          <p:cNvPr id="8194" name="Picture 2" descr="http://www.fabricair.com/sites/default/files/styles/large/public/fabricair_suspensiontype_02-2_0.png?itok=3-eSFGdu">
            <a:extLst>
              <a:ext uri="{FF2B5EF4-FFF2-40B4-BE49-F238E27FC236}">
                <a16:creationId xmlns:a16="http://schemas.microsoft.com/office/drawing/2014/main" id="{F90F7E42-2F55-4537-9625-E88F2BDE12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885950"/>
            <a:ext cx="4572000" cy="2819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34DE59E-B217-4535-B614-2779B01AF129}"/>
              </a:ext>
            </a:extLst>
          </p:cNvPr>
          <p:cNvSpPr/>
          <p:nvPr/>
        </p:nvSpPr>
        <p:spPr>
          <a:xfrm>
            <a:off x="533400" y="1609068"/>
            <a:ext cx="4648200" cy="1477328"/>
          </a:xfrm>
          <a:prstGeom prst="rect">
            <a:avLst/>
          </a:prstGeom>
        </p:spPr>
        <p:txBody>
          <a:bodyPr wrap="square">
            <a:spAutoFit/>
          </a:bodyPr>
          <a:lstStyle/>
          <a:p>
            <a:r>
              <a:rPr lang="en-US" b="1" dirty="0">
                <a:solidFill>
                  <a:srgbClr val="000000"/>
                </a:solidFill>
                <a:latin typeface="pt Sans"/>
              </a:rPr>
              <a:t>Type 2</a:t>
            </a:r>
          </a:p>
          <a:p>
            <a:pPr>
              <a:buFont typeface="Arial" panose="020B0604020202020204" pitchFamily="34" charset="0"/>
              <a:buChar char="•"/>
            </a:pPr>
            <a:r>
              <a:rPr lang="en-US" dirty="0">
                <a:solidFill>
                  <a:srgbClr val="000000"/>
                </a:solidFill>
                <a:latin typeface="pt Sans"/>
              </a:rPr>
              <a:t> Great for larger diameters</a:t>
            </a:r>
          </a:p>
          <a:p>
            <a:pPr>
              <a:buFont typeface="Arial" panose="020B0604020202020204" pitchFamily="34" charset="0"/>
              <a:buChar char="•"/>
            </a:pPr>
            <a:r>
              <a:rPr lang="en-US" dirty="0">
                <a:solidFill>
                  <a:srgbClr val="000000"/>
                </a:solidFill>
                <a:latin typeface="pt Sans"/>
              </a:rPr>
              <a:t> Simple on straight runs</a:t>
            </a:r>
          </a:p>
          <a:p>
            <a:pPr>
              <a:buFont typeface="Arial" panose="020B0604020202020204" pitchFamily="34" charset="0"/>
              <a:buChar char="•"/>
            </a:pPr>
            <a:r>
              <a:rPr lang="en-US" dirty="0">
                <a:solidFill>
                  <a:srgbClr val="000000"/>
                </a:solidFill>
                <a:latin typeface="pt Sans"/>
              </a:rPr>
              <a:t> Inexpensive</a:t>
            </a:r>
          </a:p>
          <a:p>
            <a:pPr>
              <a:buFont typeface="Arial" panose="020B0604020202020204" pitchFamily="34" charset="0"/>
              <a:buChar char="•"/>
            </a:pPr>
            <a:r>
              <a:rPr lang="en-US" dirty="0">
                <a:solidFill>
                  <a:srgbClr val="000000"/>
                </a:solidFill>
                <a:latin typeface="pt Sans"/>
              </a:rPr>
              <a:t> Available in galvanized and stainless steel</a:t>
            </a:r>
            <a:endParaRPr lang="en-US" b="0" i="0" dirty="0">
              <a:solidFill>
                <a:srgbClr val="000000"/>
              </a:solidFill>
              <a:effectLst/>
              <a:latin typeface="pt Sans"/>
            </a:endParaRPr>
          </a:p>
        </p:txBody>
      </p:sp>
    </p:spTree>
    <p:extLst>
      <p:ext uri="{BB962C8B-B14F-4D97-AF65-F5344CB8AC3E}">
        <p14:creationId xmlns:p14="http://schemas.microsoft.com/office/powerpoint/2010/main" val="2301426518"/>
      </p:ext>
    </p:extLst>
  </p:cSld>
  <p:clrMapOvr>
    <a:masterClrMapping/>
  </p:clrMapOvr>
  <p:transition spd="med">
    <p:pull/>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 5"/>
          <p:cNvGrpSpPr/>
          <p:nvPr/>
        </p:nvGrpSpPr>
        <p:grpSpPr>
          <a:xfrm>
            <a:off x="6705599" y="655370"/>
            <a:ext cx="2105804" cy="637500"/>
            <a:chOff x="6660644" y="720155"/>
            <a:chExt cx="1803688" cy="563190"/>
          </a:xfrm>
        </p:grpSpPr>
        <p:sp>
          <p:nvSpPr>
            <p:cNvPr id="7" name="Metin kutusu 6"/>
            <p:cNvSpPr txBox="1"/>
            <p:nvPr/>
          </p:nvSpPr>
          <p:spPr>
            <a:xfrm>
              <a:off x="6660644" y="720155"/>
              <a:ext cx="1803688" cy="407851"/>
            </a:xfrm>
            <a:prstGeom prst="rect">
              <a:avLst/>
            </a:prstGeom>
            <a:noFill/>
          </p:spPr>
          <p:txBody>
            <a:bodyPr wrap="square" rtlCol="0">
              <a:spAutoFit/>
            </a:bodyPr>
            <a:lstStyle/>
            <a:p>
              <a:r>
                <a:rPr lang="tr-TR" sz="2400" b="1" dirty="0">
                  <a:solidFill>
                    <a:schemeClr val="accent2">
                      <a:lumMod val="50000"/>
                    </a:schemeClr>
                  </a:solidFill>
                  <a:latin typeface="Trebuchet MS" pitchFamily="34" charset="0"/>
                </a:rPr>
                <a:t>SUSPENSION</a:t>
              </a:r>
            </a:p>
          </p:txBody>
        </p:sp>
        <p:sp>
          <p:nvSpPr>
            <p:cNvPr id="8" name="Dikdörtgen 7"/>
            <p:cNvSpPr/>
            <p:nvPr/>
          </p:nvSpPr>
          <p:spPr>
            <a:xfrm>
              <a:off x="7770196" y="1011444"/>
              <a:ext cx="694136" cy="271901"/>
            </a:xfrm>
            <a:prstGeom prst="rect">
              <a:avLst/>
            </a:prstGeom>
          </p:spPr>
          <p:txBody>
            <a:bodyPr wrap="square">
              <a:spAutoFit/>
            </a:bodyPr>
            <a:lstStyle/>
            <a:p>
              <a:r>
                <a:rPr lang="tr-TR" sz="1400" dirty="0">
                  <a:solidFill>
                    <a:schemeClr val="bg1">
                      <a:lumMod val="50000"/>
                    </a:schemeClr>
                  </a:solidFill>
                  <a:latin typeface="Trebuchet MS" pitchFamily="34" charset="0"/>
                </a:rPr>
                <a:t>TYPES</a:t>
              </a:r>
            </a:p>
          </p:txBody>
        </p:sp>
      </p:grpSp>
      <p:grpSp>
        <p:nvGrpSpPr>
          <p:cNvPr id="25" name="Grup 14">
            <a:extLst>
              <a:ext uri="{FF2B5EF4-FFF2-40B4-BE49-F238E27FC236}">
                <a16:creationId xmlns:a16="http://schemas.microsoft.com/office/drawing/2014/main" id="{2F89BD5D-429F-4559-BF91-20BB254ACABA}"/>
              </a:ext>
            </a:extLst>
          </p:cNvPr>
          <p:cNvGrpSpPr/>
          <p:nvPr/>
        </p:nvGrpSpPr>
        <p:grpSpPr>
          <a:xfrm>
            <a:off x="1" y="0"/>
            <a:ext cx="9144000" cy="1481456"/>
            <a:chOff x="1" y="0"/>
            <a:chExt cx="9144000" cy="1481456"/>
          </a:xfrm>
        </p:grpSpPr>
        <p:pic>
          <p:nvPicPr>
            <p:cNvPr id="27" name="Resim 17">
              <a:extLst>
                <a:ext uri="{FF2B5EF4-FFF2-40B4-BE49-F238E27FC236}">
                  <a16:creationId xmlns:a16="http://schemas.microsoft.com/office/drawing/2014/main" id="{6E73CCC4-37CF-4D1D-A4F6-05BC9F1726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1481456"/>
            </a:xfrm>
            <a:prstGeom prst="rect">
              <a:avLst/>
            </a:prstGeom>
          </p:spPr>
        </p:pic>
        <p:grpSp>
          <p:nvGrpSpPr>
            <p:cNvPr id="28" name="Grup 18">
              <a:extLst>
                <a:ext uri="{FF2B5EF4-FFF2-40B4-BE49-F238E27FC236}">
                  <a16:creationId xmlns:a16="http://schemas.microsoft.com/office/drawing/2014/main" id="{A1FE1605-02C7-4CF3-8AAA-9E215F2F7682}"/>
                </a:ext>
              </a:extLst>
            </p:cNvPr>
            <p:cNvGrpSpPr/>
            <p:nvPr/>
          </p:nvGrpSpPr>
          <p:grpSpPr>
            <a:xfrm>
              <a:off x="381000" y="100588"/>
              <a:ext cx="4572000" cy="646331"/>
              <a:chOff x="381000" y="100588"/>
              <a:chExt cx="4572000" cy="646331"/>
            </a:xfrm>
          </p:grpSpPr>
          <p:sp>
            <p:nvSpPr>
              <p:cNvPr id="29" name="Metin kutusu 19">
                <a:extLst>
                  <a:ext uri="{FF2B5EF4-FFF2-40B4-BE49-F238E27FC236}">
                    <a16:creationId xmlns:a16="http://schemas.microsoft.com/office/drawing/2014/main" id="{8B8F79D2-C6D8-4AC4-A355-ABB0F2FA0448}"/>
                  </a:ext>
                </a:extLst>
              </p:cNvPr>
              <p:cNvSpPr txBox="1"/>
              <p:nvPr/>
            </p:nvSpPr>
            <p:spPr>
              <a:xfrm>
                <a:off x="381000" y="100588"/>
                <a:ext cx="4572000" cy="646331"/>
              </a:xfrm>
              <a:prstGeom prst="rect">
                <a:avLst/>
              </a:prstGeom>
              <a:noFill/>
            </p:spPr>
            <p:txBody>
              <a:bodyPr wrap="square" rtlCol="0">
                <a:spAutoFit/>
              </a:bodyPr>
              <a:lstStyle/>
              <a:p>
                <a:r>
                  <a:rPr lang="da-DK" sz="3600" dirty="0">
                    <a:solidFill>
                      <a:schemeClr val="bg1"/>
                    </a:solidFill>
                    <a:latin typeface="Trebuchet MS" pitchFamily="34" charset="0"/>
                  </a:rPr>
                  <a:t>Products </a:t>
                </a:r>
                <a:endParaRPr lang="tr-TR" sz="1600" dirty="0">
                  <a:solidFill>
                    <a:schemeClr val="bg1"/>
                  </a:solidFill>
                  <a:latin typeface="Trebuchet MS" pitchFamily="34" charset="0"/>
                </a:endParaRPr>
              </a:p>
            </p:txBody>
          </p:sp>
          <p:sp>
            <p:nvSpPr>
              <p:cNvPr id="30" name="Dikdörtgen 20">
                <a:extLst>
                  <a:ext uri="{FF2B5EF4-FFF2-40B4-BE49-F238E27FC236}">
                    <a16:creationId xmlns:a16="http://schemas.microsoft.com/office/drawing/2014/main" id="{6E5D102A-C401-4A24-ADFC-40D26D447954}"/>
                  </a:ext>
                </a:extLst>
              </p:cNvPr>
              <p:cNvSpPr/>
              <p:nvPr/>
            </p:nvSpPr>
            <p:spPr>
              <a:xfrm>
                <a:off x="2263512" y="127024"/>
                <a:ext cx="184731" cy="369332"/>
              </a:xfrm>
              <a:prstGeom prst="rect">
                <a:avLst/>
              </a:prstGeom>
            </p:spPr>
            <p:txBody>
              <a:bodyPr wrap="none">
                <a:spAutoFit/>
              </a:bodyPr>
              <a:lstStyle/>
              <a:p>
                <a:endParaRPr lang="da-DK" dirty="0">
                  <a:solidFill>
                    <a:schemeClr val="bg1"/>
                  </a:solidFill>
                  <a:latin typeface="Trebuchet MS" pitchFamily="34" charset="0"/>
                </a:endParaRPr>
              </a:p>
            </p:txBody>
          </p:sp>
        </p:grpSp>
      </p:grpSp>
      <p:sp>
        <p:nvSpPr>
          <p:cNvPr id="31" name="Metin kutusu 8">
            <a:extLst>
              <a:ext uri="{FF2B5EF4-FFF2-40B4-BE49-F238E27FC236}">
                <a16:creationId xmlns:a16="http://schemas.microsoft.com/office/drawing/2014/main" id="{DC85340D-ED69-4BF0-9A99-565B8653026B}"/>
              </a:ext>
            </a:extLst>
          </p:cNvPr>
          <p:cNvSpPr txBox="1"/>
          <p:nvPr/>
        </p:nvSpPr>
        <p:spPr>
          <a:xfrm>
            <a:off x="6019800" y="878260"/>
            <a:ext cx="3045917" cy="461665"/>
          </a:xfrm>
          <a:prstGeom prst="rect">
            <a:avLst/>
          </a:prstGeom>
          <a:noFill/>
        </p:spPr>
        <p:txBody>
          <a:bodyPr wrap="square" rtlCol="0">
            <a:spAutoFit/>
          </a:bodyPr>
          <a:lstStyle/>
          <a:p>
            <a:r>
              <a:rPr lang="da-DK" sz="2400" b="1" dirty="0">
                <a:solidFill>
                  <a:schemeClr val="tx1">
                    <a:lumMod val="75000"/>
                    <a:lumOff val="25000"/>
                  </a:schemeClr>
                </a:solidFill>
                <a:latin typeface="Trebuchet MS" pitchFamily="34" charset="0"/>
              </a:rPr>
              <a:t>SUSPENSION TYPES</a:t>
            </a:r>
            <a:endParaRPr lang="tr-TR" sz="2400" b="1" dirty="0">
              <a:solidFill>
                <a:schemeClr val="tx1">
                  <a:lumMod val="75000"/>
                  <a:lumOff val="25000"/>
                </a:schemeClr>
              </a:solidFill>
              <a:latin typeface="Trebuchet MS" pitchFamily="34" charset="0"/>
            </a:endParaRPr>
          </a:p>
        </p:txBody>
      </p:sp>
      <p:pic>
        <p:nvPicPr>
          <p:cNvPr id="7170" name="Picture 2" descr="http://www.fabricair.com/sites/default/files/styles/large/public/fabricair_suspensiontype_03-1.png?itok=6jvNLk72">
            <a:extLst>
              <a:ext uri="{FF2B5EF4-FFF2-40B4-BE49-F238E27FC236}">
                <a16:creationId xmlns:a16="http://schemas.microsoft.com/office/drawing/2014/main" id="{1FEF08CF-9257-4A72-837D-1FBE0E93EC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658886"/>
            <a:ext cx="4572000" cy="31527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9A3E81A-2FB4-4C72-A8DD-6276FEF9BE61}"/>
              </a:ext>
            </a:extLst>
          </p:cNvPr>
          <p:cNvSpPr/>
          <p:nvPr/>
        </p:nvSpPr>
        <p:spPr>
          <a:xfrm>
            <a:off x="457200" y="1619701"/>
            <a:ext cx="5334000" cy="1477328"/>
          </a:xfrm>
          <a:prstGeom prst="rect">
            <a:avLst/>
          </a:prstGeom>
        </p:spPr>
        <p:txBody>
          <a:bodyPr wrap="square">
            <a:spAutoFit/>
          </a:bodyPr>
          <a:lstStyle/>
          <a:p>
            <a:r>
              <a:rPr lang="en-US" b="1" dirty="0">
                <a:solidFill>
                  <a:srgbClr val="000000"/>
                </a:solidFill>
                <a:latin typeface="pt Sans"/>
              </a:rPr>
              <a:t>Type 3 / Type 3 AIO</a:t>
            </a:r>
          </a:p>
          <a:p>
            <a:pPr>
              <a:buFont typeface="Arial" panose="020B0604020202020204" pitchFamily="34" charset="0"/>
              <a:buChar char="•"/>
            </a:pPr>
            <a:r>
              <a:rPr lang="en-US" dirty="0">
                <a:solidFill>
                  <a:srgbClr val="000000"/>
                </a:solidFill>
                <a:latin typeface="pt Sans"/>
              </a:rPr>
              <a:t> Quick and easy installation for regular ceilings</a:t>
            </a:r>
          </a:p>
          <a:p>
            <a:pPr>
              <a:buFont typeface="Arial" panose="020B0604020202020204" pitchFamily="34" charset="0"/>
              <a:buChar char="•"/>
            </a:pPr>
            <a:r>
              <a:rPr lang="en-US" dirty="0">
                <a:solidFill>
                  <a:srgbClr val="000000"/>
                </a:solidFill>
                <a:latin typeface="pt Sans"/>
              </a:rPr>
              <a:t> Easy removal for frequently washed applications</a:t>
            </a:r>
          </a:p>
          <a:p>
            <a:pPr>
              <a:buFont typeface="Arial" panose="020B0604020202020204" pitchFamily="34" charset="0"/>
              <a:buChar char="•"/>
            </a:pPr>
            <a:r>
              <a:rPr lang="en-US" dirty="0">
                <a:solidFill>
                  <a:srgbClr val="000000"/>
                </a:solidFill>
                <a:latin typeface="pt Sans"/>
              </a:rPr>
              <a:t> Inexpensive</a:t>
            </a:r>
          </a:p>
          <a:p>
            <a:pPr>
              <a:buFont typeface="Arial" panose="020B0604020202020204" pitchFamily="34" charset="0"/>
              <a:buChar char="•"/>
            </a:pPr>
            <a:r>
              <a:rPr lang="en-US" dirty="0">
                <a:solidFill>
                  <a:srgbClr val="000000"/>
                </a:solidFill>
                <a:latin typeface="pt Sans"/>
              </a:rPr>
              <a:t> Available with All-in-One</a:t>
            </a:r>
            <a:endParaRPr lang="en-US" b="0" i="0" dirty="0">
              <a:solidFill>
                <a:srgbClr val="000000"/>
              </a:solidFill>
              <a:effectLst/>
              <a:latin typeface="pt Sans"/>
            </a:endParaRPr>
          </a:p>
        </p:txBody>
      </p:sp>
    </p:spTree>
    <p:extLst>
      <p:ext uri="{BB962C8B-B14F-4D97-AF65-F5344CB8AC3E}">
        <p14:creationId xmlns:p14="http://schemas.microsoft.com/office/powerpoint/2010/main" val="2967084961"/>
      </p:ext>
    </p:extLst>
  </p:cSld>
  <p:clrMapOvr>
    <a:masterClrMapping/>
  </p:clrMapOvr>
  <p:transition spd="med">
    <p:pull/>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 5"/>
          <p:cNvGrpSpPr/>
          <p:nvPr/>
        </p:nvGrpSpPr>
        <p:grpSpPr>
          <a:xfrm>
            <a:off x="6705599" y="655370"/>
            <a:ext cx="2105804" cy="637500"/>
            <a:chOff x="6660644" y="720155"/>
            <a:chExt cx="1803688" cy="563190"/>
          </a:xfrm>
        </p:grpSpPr>
        <p:sp>
          <p:nvSpPr>
            <p:cNvPr id="7" name="Metin kutusu 6"/>
            <p:cNvSpPr txBox="1"/>
            <p:nvPr/>
          </p:nvSpPr>
          <p:spPr>
            <a:xfrm>
              <a:off x="6660644" y="720155"/>
              <a:ext cx="1803688" cy="407851"/>
            </a:xfrm>
            <a:prstGeom prst="rect">
              <a:avLst/>
            </a:prstGeom>
            <a:noFill/>
          </p:spPr>
          <p:txBody>
            <a:bodyPr wrap="square" rtlCol="0">
              <a:spAutoFit/>
            </a:bodyPr>
            <a:lstStyle/>
            <a:p>
              <a:r>
                <a:rPr lang="tr-TR" sz="2400" b="1" dirty="0">
                  <a:solidFill>
                    <a:schemeClr val="accent2">
                      <a:lumMod val="50000"/>
                    </a:schemeClr>
                  </a:solidFill>
                  <a:latin typeface="Trebuchet MS" pitchFamily="34" charset="0"/>
                </a:rPr>
                <a:t>SUSPENSION</a:t>
              </a:r>
            </a:p>
          </p:txBody>
        </p:sp>
        <p:sp>
          <p:nvSpPr>
            <p:cNvPr id="8" name="Dikdörtgen 7"/>
            <p:cNvSpPr/>
            <p:nvPr/>
          </p:nvSpPr>
          <p:spPr>
            <a:xfrm>
              <a:off x="7770196" y="1011444"/>
              <a:ext cx="694136" cy="271901"/>
            </a:xfrm>
            <a:prstGeom prst="rect">
              <a:avLst/>
            </a:prstGeom>
          </p:spPr>
          <p:txBody>
            <a:bodyPr wrap="square">
              <a:spAutoFit/>
            </a:bodyPr>
            <a:lstStyle/>
            <a:p>
              <a:r>
                <a:rPr lang="tr-TR" sz="1400" dirty="0">
                  <a:solidFill>
                    <a:schemeClr val="bg1">
                      <a:lumMod val="50000"/>
                    </a:schemeClr>
                  </a:solidFill>
                  <a:latin typeface="Trebuchet MS" pitchFamily="34" charset="0"/>
                </a:rPr>
                <a:t>TYPES</a:t>
              </a:r>
            </a:p>
          </p:txBody>
        </p:sp>
      </p:grpSp>
      <p:grpSp>
        <p:nvGrpSpPr>
          <p:cNvPr id="25" name="Grup 14">
            <a:extLst>
              <a:ext uri="{FF2B5EF4-FFF2-40B4-BE49-F238E27FC236}">
                <a16:creationId xmlns:a16="http://schemas.microsoft.com/office/drawing/2014/main" id="{2F89BD5D-429F-4559-BF91-20BB254ACABA}"/>
              </a:ext>
            </a:extLst>
          </p:cNvPr>
          <p:cNvGrpSpPr/>
          <p:nvPr/>
        </p:nvGrpSpPr>
        <p:grpSpPr>
          <a:xfrm>
            <a:off x="1" y="0"/>
            <a:ext cx="9144000" cy="1481456"/>
            <a:chOff x="1" y="0"/>
            <a:chExt cx="9144000" cy="1481456"/>
          </a:xfrm>
        </p:grpSpPr>
        <p:pic>
          <p:nvPicPr>
            <p:cNvPr id="27" name="Resim 17">
              <a:extLst>
                <a:ext uri="{FF2B5EF4-FFF2-40B4-BE49-F238E27FC236}">
                  <a16:creationId xmlns:a16="http://schemas.microsoft.com/office/drawing/2014/main" id="{6E73CCC4-37CF-4D1D-A4F6-05BC9F1726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1481456"/>
            </a:xfrm>
            <a:prstGeom prst="rect">
              <a:avLst/>
            </a:prstGeom>
          </p:spPr>
        </p:pic>
        <p:grpSp>
          <p:nvGrpSpPr>
            <p:cNvPr id="28" name="Grup 18">
              <a:extLst>
                <a:ext uri="{FF2B5EF4-FFF2-40B4-BE49-F238E27FC236}">
                  <a16:creationId xmlns:a16="http://schemas.microsoft.com/office/drawing/2014/main" id="{A1FE1605-02C7-4CF3-8AAA-9E215F2F7682}"/>
                </a:ext>
              </a:extLst>
            </p:cNvPr>
            <p:cNvGrpSpPr/>
            <p:nvPr/>
          </p:nvGrpSpPr>
          <p:grpSpPr>
            <a:xfrm>
              <a:off x="381000" y="100588"/>
              <a:ext cx="4572000" cy="646331"/>
              <a:chOff x="381000" y="100588"/>
              <a:chExt cx="4572000" cy="646331"/>
            </a:xfrm>
          </p:grpSpPr>
          <p:sp>
            <p:nvSpPr>
              <p:cNvPr id="29" name="Metin kutusu 19">
                <a:extLst>
                  <a:ext uri="{FF2B5EF4-FFF2-40B4-BE49-F238E27FC236}">
                    <a16:creationId xmlns:a16="http://schemas.microsoft.com/office/drawing/2014/main" id="{8B8F79D2-C6D8-4AC4-A355-ABB0F2FA0448}"/>
                  </a:ext>
                </a:extLst>
              </p:cNvPr>
              <p:cNvSpPr txBox="1"/>
              <p:nvPr/>
            </p:nvSpPr>
            <p:spPr>
              <a:xfrm>
                <a:off x="381000" y="100588"/>
                <a:ext cx="4572000" cy="646331"/>
              </a:xfrm>
              <a:prstGeom prst="rect">
                <a:avLst/>
              </a:prstGeom>
              <a:noFill/>
            </p:spPr>
            <p:txBody>
              <a:bodyPr wrap="square" rtlCol="0">
                <a:spAutoFit/>
              </a:bodyPr>
              <a:lstStyle/>
              <a:p>
                <a:r>
                  <a:rPr lang="da-DK" sz="3600" dirty="0">
                    <a:solidFill>
                      <a:schemeClr val="bg1"/>
                    </a:solidFill>
                    <a:latin typeface="Trebuchet MS" pitchFamily="34" charset="0"/>
                  </a:rPr>
                  <a:t>Products </a:t>
                </a:r>
                <a:endParaRPr lang="tr-TR" sz="1600" dirty="0">
                  <a:solidFill>
                    <a:schemeClr val="bg1"/>
                  </a:solidFill>
                  <a:latin typeface="Trebuchet MS" pitchFamily="34" charset="0"/>
                </a:endParaRPr>
              </a:p>
            </p:txBody>
          </p:sp>
          <p:sp>
            <p:nvSpPr>
              <p:cNvPr id="30" name="Dikdörtgen 20">
                <a:extLst>
                  <a:ext uri="{FF2B5EF4-FFF2-40B4-BE49-F238E27FC236}">
                    <a16:creationId xmlns:a16="http://schemas.microsoft.com/office/drawing/2014/main" id="{6E5D102A-C401-4A24-ADFC-40D26D447954}"/>
                  </a:ext>
                </a:extLst>
              </p:cNvPr>
              <p:cNvSpPr/>
              <p:nvPr/>
            </p:nvSpPr>
            <p:spPr>
              <a:xfrm>
                <a:off x="2263512" y="127024"/>
                <a:ext cx="184731" cy="369332"/>
              </a:xfrm>
              <a:prstGeom prst="rect">
                <a:avLst/>
              </a:prstGeom>
            </p:spPr>
            <p:txBody>
              <a:bodyPr wrap="none">
                <a:spAutoFit/>
              </a:bodyPr>
              <a:lstStyle/>
              <a:p>
                <a:endParaRPr lang="da-DK" dirty="0">
                  <a:solidFill>
                    <a:schemeClr val="bg1"/>
                  </a:solidFill>
                  <a:latin typeface="Trebuchet MS" pitchFamily="34" charset="0"/>
                </a:endParaRPr>
              </a:p>
            </p:txBody>
          </p:sp>
        </p:grpSp>
      </p:grpSp>
      <p:sp>
        <p:nvSpPr>
          <p:cNvPr id="31" name="Metin kutusu 8">
            <a:extLst>
              <a:ext uri="{FF2B5EF4-FFF2-40B4-BE49-F238E27FC236}">
                <a16:creationId xmlns:a16="http://schemas.microsoft.com/office/drawing/2014/main" id="{DC85340D-ED69-4BF0-9A99-565B8653026B}"/>
              </a:ext>
            </a:extLst>
          </p:cNvPr>
          <p:cNvSpPr txBox="1"/>
          <p:nvPr/>
        </p:nvSpPr>
        <p:spPr>
          <a:xfrm>
            <a:off x="6019800" y="878260"/>
            <a:ext cx="3045917" cy="461665"/>
          </a:xfrm>
          <a:prstGeom prst="rect">
            <a:avLst/>
          </a:prstGeom>
          <a:noFill/>
        </p:spPr>
        <p:txBody>
          <a:bodyPr wrap="square" rtlCol="0">
            <a:spAutoFit/>
          </a:bodyPr>
          <a:lstStyle/>
          <a:p>
            <a:r>
              <a:rPr lang="da-DK" sz="2400" b="1" dirty="0">
                <a:solidFill>
                  <a:schemeClr val="tx1">
                    <a:lumMod val="75000"/>
                    <a:lumOff val="25000"/>
                  </a:schemeClr>
                </a:solidFill>
                <a:latin typeface="Trebuchet MS" pitchFamily="34" charset="0"/>
              </a:rPr>
              <a:t>SUSPENSION TYPES</a:t>
            </a:r>
            <a:endParaRPr lang="tr-TR" sz="2400" b="1" dirty="0">
              <a:solidFill>
                <a:schemeClr val="tx1">
                  <a:lumMod val="75000"/>
                  <a:lumOff val="25000"/>
                </a:schemeClr>
              </a:solidFill>
              <a:latin typeface="Trebuchet MS" pitchFamily="34" charset="0"/>
            </a:endParaRPr>
          </a:p>
        </p:txBody>
      </p:sp>
      <p:pic>
        <p:nvPicPr>
          <p:cNvPr id="9218" name="Picture 2" descr="http://www.fabricair.com/sites/default/files/styles/large/public/fabricair_suspensiontype_04-1.png?itok=Z7A-I6yg">
            <a:extLst>
              <a:ext uri="{FF2B5EF4-FFF2-40B4-BE49-F238E27FC236}">
                <a16:creationId xmlns:a16="http://schemas.microsoft.com/office/drawing/2014/main" id="{32BB9D2E-588C-4CBB-ACC5-470688B3F6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2098041"/>
            <a:ext cx="4572000" cy="2819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F4E9709-2F60-48B9-952D-BB143A6B5F40}"/>
              </a:ext>
            </a:extLst>
          </p:cNvPr>
          <p:cNvSpPr/>
          <p:nvPr/>
        </p:nvSpPr>
        <p:spPr>
          <a:xfrm>
            <a:off x="533400" y="1507892"/>
            <a:ext cx="5257800" cy="1200329"/>
          </a:xfrm>
          <a:prstGeom prst="rect">
            <a:avLst/>
          </a:prstGeom>
        </p:spPr>
        <p:txBody>
          <a:bodyPr wrap="square">
            <a:spAutoFit/>
          </a:bodyPr>
          <a:lstStyle/>
          <a:p>
            <a:r>
              <a:rPr lang="en-US" b="1" dirty="0">
                <a:solidFill>
                  <a:srgbClr val="000000"/>
                </a:solidFill>
                <a:latin typeface="pt Sans"/>
              </a:rPr>
              <a:t>Type 4</a:t>
            </a:r>
          </a:p>
          <a:p>
            <a:pPr>
              <a:buFont typeface="Arial" panose="020B0604020202020204" pitchFamily="34" charset="0"/>
              <a:buChar char="•"/>
            </a:pPr>
            <a:r>
              <a:rPr lang="en-US" dirty="0">
                <a:solidFill>
                  <a:srgbClr val="000000"/>
                </a:solidFill>
                <a:latin typeface="pt Sans"/>
              </a:rPr>
              <a:t> Great for larger diameters</a:t>
            </a:r>
          </a:p>
          <a:p>
            <a:pPr>
              <a:buFont typeface="Arial" panose="020B0604020202020204" pitchFamily="34" charset="0"/>
              <a:buChar char="•"/>
            </a:pPr>
            <a:r>
              <a:rPr lang="en-US" dirty="0">
                <a:solidFill>
                  <a:srgbClr val="000000"/>
                </a:solidFill>
                <a:latin typeface="pt Sans"/>
              </a:rPr>
              <a:t> Easy removal for frequently washed applications</a:t>
            </a:r>
          </a:p>
          <a:p>
            <a:pPr>
              <a:buFont typeface="Arial" panose="020B0604020202020204" pitchFamily="34" charset="0"/>
              <a:buChar char="•"/>
            </a:pPr>
            <a:r>
              <a:rPr lang="en-US" dirty="0">
                <a:solidFill>
                  <a:srgbClr val="000000"/>
                </a:solidFill>
                <a:latin typeface="pt Sans"/>
              </a:rPr>
              <a:t> Inexpensive</a:t>
            </a:r>
            <a:endParaRPr lang="en-US" b="0" i="0" dirty="0">
              <a:solidFill>
                <a:srgbClr val="000000"/>
              </a:solidFill>
              <a:effectLst/>
              <a:latin typeface="pt Sans"/>
            </a:endParaRPr>
          </a:p>
        </p:txBody>
      </p:sp>
    </p:spTree>
    <p:extLst>
      <p:ext uri="{BB962C8B-B14F-4D97-AF65-F5344CB8AC3E}">
        <p14:creationId xmlns:p14="http://schemas.microsoft.com/office/powerpoint/2010/main" val="3334224301"/>
      </p:ext>
    </p:extLst>
  </p:cSld>
  <p:clrMapOvr>
    <a:masterClrMapping/>
  </p:clrMapOvr>
  <p:transition spd="med">
    <p:pull/>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 5"/>
          <p:cNvGrpSpPr/>
          <p:nvPr/>
        </p:nvGrpSpPr>
        <p:grpSpPr>
          <a:xfrm>
            <a:off x="6705599" y="655370"/>
            <a:ext cx="2105804" cy="637500"/>
            <a:chOff x="6660644" y="720155"/>
            <a:chExt cx="1803688" cy="563190"/>
          </a:xfrm>
        </p:grpSpPr>
        <p:sp>
          <p:nvSpPr>
            <p:cNvPr id="7" name="Metin kutusu 6"/>
            <p:cNvSpPr txBox="1"/>
            <p:nvPr/>
          </p:nvSpPr>
          <p:spPr>
            <a:xfrm>
              <a:off x="6660644" y="720155"/>
              <a:ext cx="1803688" cy="407851"/>
            </a:xfrm>
            <a:prstGeom prst="rect">
              <a:avLst/>
            </a:prstGeom>
            <a:noFill/>
          </p:spPr>
          <p:txBody>
            <a:bodyPr wrap="square" rtlCol="0">
              <a:spAutoFit/>
            </a:bodyPr>
            <a:lstStyle/>
            <a:p>
              <a:r>
                <a:rPr lang="tr-TR" sz="2400" b="1" dirty="0">
                  <a:solidFill>
                    <a:schemeClr val="accent2">
                      <a:lumMod val="50000"/>
                    </a:schemeClr>
                  </a:solidFill>
                  <a:latin typeface="Trebuchet MS" pitchFamily="34" charset="0"/>
                </a:rPr>
                <a:t>SUSPENSION</a:t>
              </a:r>
            </a:p>
          </p:txBody>
        </p:sp>
        <p:sp>
          <p:nvSpPr>
            <p:cNvPr id="8" name="Dikdörtgen 7"/>
            <p:cNvSpPr/>
            <p:nvPr/>
          </p:nvSpPr>
          <p:spPr>
            <a:xfrm>
              <a:off x="7770196" y="1011444"/>
              <a:ext cx="694136" cy="271901"/>
            </a:xfrm>
            <a:prstGeom prst="rect">
              <a:avLst/>
            </a:prstGeom>
          </p:spPr>
          <p:txBody>
            <a:bodyPr wrap="square">
              <a:spAutoFit/>
            </a:bodyPr>
            <a:lstStyle/>
            <a:p>
              <a:r>
                <a:rPr lang="tr-TR" sz="1400" dirty="0">
                  <a:solidFill>
                    <a:schemeClr val="bg1">
                      <a:lumMod val="50000"/>
                    </a:schemeClr>
                  </a:solidFill>
                  <a:latin typeface="Trebuchet MS" pitchFamily="34" charset="0"/>
                </a:rPr>
                <a:t>TYPES</a:t>
              </a:r>
            </a:p>
          </p:txBody>
        </p:sp>
      </p:grpSp>
      <p:grpSp>
        <p:nvGrpSpPr>
          <p:cNvPr id="25" name="Grup 14">
            <a:extLst>
              <a:ext uri="{FF2B5EF4-FFF2-40B4-BE49-F238E27FC236}">
                <a16:creationId xmlns:a16="http://schemas.microsoft.com/office/drawing/2014/main" id="{2F89BD5D-429F-4559-BF91-20BB254ACABA}"/>
              </a:ext>
            </a:extLst>
          </p:cNvPr>
          <p:cNvGrpSpPr/>
          <p:nvPr/>
        </p:nvGrpSpPr>
        <p:grpSpPr>
          <a:xfrm>
            <a:off x="1" y="0"/>
            <a:ext cx="9144000" cy="1481456"/>
            <a:chOff x="1" y="0"/>
            <a:chExt cx="9144000" cy="1481456"/>
          </a:xfrm>
        </p:grpSpPr>
        <p:pic>
          <p:nvPicPr>
            <p:cNvPr id="27" name="Resim 17">
              <a:extLst>
                <a:ext uri="{FF2B5EF4-FFF2-40B4-BE49-F238E27FC236}">
                  <a16:creationId xmlns:a16="http://schemas.microsoft.com/office/drawing/2014/main" id="{6E73CCC4-37CF-4D1D-A4F6-05BC9F1726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1481456"/>
            </a:xfrm>
            <a:prstGeom prst="rect">
              <a:avLst/>
            </a:prstGeom>
          </p:spPr>
        </p:pic>
        <p:grpSp>
          <p:nvGrpSpPr>
            <p:cNvPr id="28" name="Grup 18">
              <a:extLst>
                <a:ext uri="{FF2B5EF4-FFF2-40B4-BE49-F238E27FC236}">
                  <a16:creationId xmlns:a16="http://schemas.microsoft.com/office/drawing/2014/main" id="{A1FE1605-02C7-4CF3-8AAA-9E215F2F7682}"/>
                </a:ext>
              </a:extLst>
            </p:cNvPr>
            <p:cNvGrpSpPr/>
            <p:nvPr/>
          </p:nvGrpSpPr>
          <p:grpSpPr>
            <a:xfrm>
              <a:off x="381000" y="100588"/>
              <a:ext cx="4572000" cy="646331"/>
              <a:chOff x="381000" y="100588"/>
              <a:chExt cx="4572000" cy="646331"/>
            </a:xfrm>
          </p:grpSpPr>
          <p:sp>
            <p:nvSpPr>
              <p:cNvPr id="29" name="Metin kutusu 19">
                <a:extLst>
                  <a:ext uri="{FF2B5EF4-FFF2-40B4-BE49-F238E27FC236}">
                    <a16:creationId xmlns:a16="http://schemas.microsoft.com/office/drawing/2014/main" id="{8B8F79D2-C6D8-4AC4-A355-ABB0F2FA0448}"/>
                  </a:ext>
                </a:extLst>
              </p:cNvPr>
              <p:cNvSpPr txBox="1"/>
              <p:nvPr/>
            </p:nvSpPr>
            <p:spPr>
              <a:xfrm>
                <a:off x="381000" y="100588"/>
                <a:ext cx="4572000" cy="646331"/>
              </a:xfrm>
              <a:prstGeom prst="rect">
                <a:avLst/>
              </a:prstGeom>
              <a:noFill/>
            </p:spPr>
            <p:txBody>
              <a:bodyPr wrap="square" rtlCol="0">
                <a:spAutoFit/>
              </a:bodyPr>
              <a:lstStyle/>
              <a:p>
                <a:r>
                  <a:rPr lang="da-DK" sz="3600" dirty="0">
                    <a:solidFill>
                      <a:schemeClr val="bg1"/>
                    </a:solidFill>
                    <a:latin typeface="Trebuchet MS" pitchFamily="34" charset="0"/>
                  </a:rPr>
                  <a:t>Products </a:t>
                </a:r>
                <a:endParaRPr lang="tr-TR" sz="1600" dirty="0">
                  <a:solidFill>
                    <a:schemeClr val="bg1"/>
                  </a:solidFill>
                  <a:latin typeface="Trebuchet MS" pitchFamily="34" charset="0"/>
                </a:endParaRPr>
              </a:p>
            </p:txBody>
          </p:sp>
          <p:sp>
            <p:nvSpPr>
              <p:cNvPr id="30" name="Dikdörtgen 20">
                <a:extLst>
                  <a:ext uri="{FF2B5EF4-FFF2-40B4-BE49-F238E27FC236}">
                    <a16:creationId xmlns:a16="http://schemas.microsoft.com/office/drawing/2014/main" id="{6E5D102A-C401-4A24-ADFC-40D26D447954}"/>
                  </a:ext>
                </a:extLst>
              </p:cNvPr>
              <p:cNvSpPr/>
              <p:nvPr/>
            </p:nvSpPr>
            <p:spPr>
              <a:xfrm>
                <a:off x="2263512" y="127024"/>
                <a:ext cx="184731" cy="369332"/>
              </a:xfrm>
              <a:prstGeom prst="rect">
                <a:avLst/>
              </a:prstGeom>
            </p:spPr>
            <p:txBody>
              <a:bodyPr wrap="none">
                <a:spAutoFit/>
              </a:bodyPr>
              <a:lstStyle/>
              <a:p>
                <a:endParaRPr lang="da-DK" dirty="0">
                  <a:solidFill>
                    <a:schemeClr val="bg1"/>
                  </a:solidFill>
                  <a:latin typeface="Trebuchet MS" pitchFamily="34" charset="0"/>
                </a:endParaRPr>
              </a:p>
            </p:txBody>
          </p:sp>
        </p:grpSp>
      </p:grpSp>
      <p:sp>
        <p:nvSpPr>
          <p:cNvPr id="31" name="Metin kutusu 8">
            <a:extLst>
              <a:ext uri="{FF2B5EF4-FFF2-40B4-BE49-F238E27FC236}">
                <a16:creationId xmlns:a16="http://schemas.microsoft.com/office/drawing/2014/main" id="{DC85340D-ED69-4BF0-9A99-565B8653026B}"/>
              </a:ext>
            </a:extLst>
          </p:cNvPr>
          <p:cNvSpPr txBox="1"/>
          <p:nvPr/>
        </p:nvSpPr>
        <p:spPr>
          <a:xfrm>
            <a:off x="6019800" y="878260"/>
            <a:ext cx="3045917" cy="461665"/>
          </a:xfrm>
          <a:prstGeom prst="rect">
            <a:avLst/>
          </a:prstGeom>
          <a:noFill/>
        </p:spPr>
        <p:txBody>
          <a:bodyPr wrap="square" rtlCol="0">
            <a:spAutoFit/>
          </a:bodyPr>
          <a:lstStyle/>
          <a:p>
            <a:r>
              <a:rPr lang="da-DK" sz="2400" b="1" dirty="0">
                <a:solidFill>
                  <a:schemeClr val="tx1">
                    <a:lumMod val="75000"/>
                    <a:lumOff val="25000"/>
                  </a:schemeClr>
                </a:solidFill>
                <a:latin typeface="Trebuchet MS" pitchFamily="34" charset="0"/>
              </a:rPr>
              <a:t>SUSPENSION TYPES</a:t>
            </a:r>
            <a:endParaRPr lang="tr-TR" sz="2400" b="1" dirty="0">
              <a:solidFill>
                <a:schemeClr val="tx1">
                  <a:lumMod val="75000"/>
                  <a:lumOff val="25000"/>
                </a:schemeClr>
              </a:solidFill>
              <a:latin typeface="Trebuchet MS" pitchFamily="34" charset="0"/>
            </a:endParaRPr>
          </a:p>
        </p:txBody>
      </p:sp>
      <p:pic>
        <p:nvPicPr>
          <p:cNvPr id="6146" name="Picture 2" descr="http://www.fabricair.com/sites/default/files/styles/large/public/fabricair_suspensiontype_05-1.png?itok=tYPX5Zsl">
            <a:extLst>
              <a:ext uri="{FF2B5EF4-FFF2-40B4-BE49-F238E27FC236}">
                <a16:creationId xmlns:a16="http://schemas.microsoft.com/office/drawing/2014/main" id="{E846CCB7-BFA9-4017-839A-330F818AC2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772405"/>
            <a:ext cx="4572000" cy="2819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9A7A2A8-5B7F-48E4-AB1C-1E3593C06DBC}"/>
              </a:ext>
            </a:extLst>
          </p:cNvPr>
          <p:cNvSpPr/>
          <p:nvPr/>
        </p:nvSpPr>
        <p:spPr>
          <a:xfrm>
            <a:off x="838200" y="1793096"/>
            <a:ext cx="4572000" cy="1200329"/>
          </a:xfrm>
          <a:prstGeom prst="rect">
            <a:avLst/>
          </a:prstGeom>
        </p:spPr>
        <p:txBody>
          <a:bodyPr>
            <a:spAutoFit/>
          </a:bodyPr>
          <a:lstStyle/>
          <a:p>
            <a:r>
              <a:rPr lang="en-US" b="1" dirty="0">
                <a:solidFill>
                  <a:srgbClr val="000000"/>
                </a:solidFill>
                <a:latin typeface="pt Sans"/>
              </a:rPr>
              <a:t>Type 5 / Type 5 AIO</a:t>
            </a:r>
          </a:p>
          <a:p>
            <a:pPr>
              <a:buFont typeface="Arial" panose="020B0604020202020204" pitchFamily="34" charset="0"/>
              <a:buChar char="•"/>
            </a:pPr>
            <a:r>
              <a:rPr lang="en-US" dirty="0">
                <a:solidFill>
                  <a:srgbClr val="000000"/>
                </a:solidFill>
                <a:latin typeface="pt Sans"/>
              </a:rPr>
              <a:t> Aesthetically pleasing installation</a:t>
            </a:r>
          </a:p>
          <a:p>
            <a:pPr>
              <a:buFont typeface="Arial" panose="020B0604020202020204" pitchFamily="34" charset="0"/>
              <a:buChar char="•"/>
            </a:pPr>
            <a:r>
              <a:rPr lang="en-US" dirty="0">
                <a:solidFill>
                  <a:srgbClr val="000000"/>
                </a:solidFill>
                <a:latin typeface="pt Sans"/>
              </a:rPr>
              <a:t> Stable installation</a:t>
            </a:r>
          </a:p>
          <a:p>
            <a:pPr>
              <a:buFont typeface="Arial" panose="020B0604020202020204" pitchFamily="34" charset="0"/>
              <a:buChar char="•"/>
            </a:pPr>
            <a:r>
              <a:rPr lang="en-US" dirty="0">
                <a:solidFill>
                  <a:srgbClr val="000000"/>
                </a:solidFill>
                <a:latin typeface="pt Sans"/>
              </a:rPr>
              <a:t> Available with All-in-One</a:t>
            </a:r>
            <a:endParaRPr lang="en-US" b="0" i="0" dirty="0">
              <a:solidFill>
                <a:srgbClr val="000000"/>
              </a:solidFill>
              <a:effectLst/>
              <a:latin typeface="pt Sans"/>
            </a:endParaRPr>
          </a:p>
        </p:txBody>
      </p:sp>
    </p:spTree>
    <p:extLst>
      <p:ext uri="{BB962C8B-B14F-4D97-AF65-F5344CB8AC3E}">
        <p14:creationId xmlns:p14="http://schemas.microsoft.com/office/powerpoint/2010/main" val="54181148"/>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 4"/>
          <p:cNvGrpSpPr/>
          <p:nvPr/>
        </p:nvGrpSpPr>
        <p:grpSpPr>
          <a:xfrm>
            <a:off x="-21563" y="1299"/>
            <a:ext cx="9144001" cy="1478858"/>
            <a:chOff x="-21563" y="1299"/>
            <a:chExt cx="9144001" cy="1478858"/>
          </a:xfrm>
        </p:grpSpPr>
        <p:pic>
          <p:nvPicPr>
            <p:cNvPr id="10" name="Resi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63" y="1299"/>
              <a:ext cx="9144001" cy="1478858"/>
            </a:xfrm>
            <a:prstGeom prst="rect">
              <a:avLst/>
            </a:prstGeom>
          </p:spPr>
        </p:pic>
        <p:sp>
          <p:nvSpPr>
            <p:cNvPr id="16" name="Dikdörtgen 15"/>
            <p:cNvSpPr/>
            <p:nvPr/>
          </p:nvSpPr>
          <p:spPr>
            <a:xfrm>
              <a:off x="1873050" y="337275"/>
              <a:ext cx="304800" cy="276999"/>
            </a:xfrm>
            <a:prstGeom prst="rect">
              <a:avLst/>
            </a:prstGeom>
          </p:spPr>
          <p:txBody>
            <a:bodyPr wrap="square">
              <a:spAutoFit/>
            </a:bodyPr>
            <a:lstStyle/>
            <a:p>
              <a:endParaRPr lang="da-DK" sz="1200" dirty="0">
                <a:solidFill>
                  <a:schemeClr val="bg1"/>
                </a:solidFill>
                <a:latin typeface="+mj-lt"/>
              </a:endParaRPr>
            </a:p>
          </p:txBody>
        </p:sp>
      </p:grpSp>
      <p:sp>
        <p:nvSpPr>
          <p:cNvPr id="22" name="Metin kutusu 21"/>
          <p:cNvSpPr txBox="1"/>
          <p:nvPr/>
        </p:nvSpPr>
        <p:spPr>
          <a:xfrm>
            <a:off x="6019800" y="1018492"/>
            <a:ext cx="2177262" cy="461665"/>
          </a:xfrm>
          <a:prstGeom prst="rect">
            <a:avLst/>
          </a:prstGeom>
          <a:noFill/>
        </p:spPr>
        <p:txBody>
          <a:bodyPr wrap="square" rtlCol="0">
            <a:spAutoFit/>
          </a:bodyPr>
          <a:lstStyle/>
          <a:p>
            <a:r>
              <a:rPr lang="da-DK" sz="2400" b="1" dirty="0">
                <a:solidFill>
                  <a:schemeClr val="tx2">
                    <a:lumMod val="75000"/>
                  </a:schemeClr>
                </a:solidFill>
                <a:latin typeface="Trebuchet MS" panose="020B0603020202020204" pitchFamily="34" charset="0"/>
              </a:rPr>
              <a:t>OUR </a:t>
            </a:r>
            <a:r>
              <a:rPr lang="tr-TR" sz="2400" b="1" dirty="0">
                <a:solidFill>
                  <a:schemeClr val="tx2">
                    <a:lumMod val="75000"/>
                  </a:schemeClr>
                </a:solidFill>
                <a:latin typeface="Trebuchet MS" panose="020B0603020202020204" pitchFamily="34" charset="0"/>
              </a:rPr>
              <a:t>HISTORY</a:t>
            </a:r>
          </a:p>
        </p:txBody>
      </p:sp>
      <p:sp>
        <p:nvSpPr>
          <p:cNvPr id="14" name="TextBox 13">
            <a:extLst>
              <a:ext uri="{FF2B5EF4-FFF2-40B4-BE49-F238E27FC236}">
                <a16:creationId xmlns:a16="http://schemas.microsoft.com/office/drawing/2014/main" id="{99DE39AF-E0E7-4920-97CD-7670E0F08C7D}"/>
              </a:ext>
            </a:extLst>
          </p:cNvPr>
          <p:cNvSpPr txBox="1"/>
          <p:nvPr/>
        </p:nvSpPr>
        <p:spPr>
          <a:xfrm>
            <a:off x="435638" y="2608988"/>
            <a:ext cx="3462807" cy="646331"/>
          </a:xfrm>
          <a:prstGeom prst="rect">
            <a:avLst/>
          </a:prstGeom>
          <a:noFill/>
        </p:spPr>
        <p:txBody>
          <a:bodyPr wrap="none" rtlCol="0">
            <a:spAutoFit/>
          </a:bodyPr>
          <a:lstStyle/>
          <a:p>
            <a:r>
              <a:rPr lang="da-DK" dirty="0">
                <a:solidFill>
                  <a:schemeClr val="accent3"/>
                </a:solidFill>
                <a:latin typeface="Trebuchet MS" panose="020B0603020202020204" pitchFamily="34" charset="0"/>
              </a:rPr>
              <a:t>2012</a:t>
            </a:r>
          </a:p>
          <a:p>
            <a:r>
              <a:rPr lang="da-DK" dirty="0">
                <a:latin typeface="Trebuchet MS" panose="020B0603020202020204" pitchFamily="34" charset="0"/>
              </a:rPr>
              <a:t>FabricAir </a:t>
            </a:r>
            <a:r>
              <a:rPr lang="da-DK" b="1" dirty="0" err="1">
                <a:latin typeface="Trebuchet MS" panose="020B0603020202020204" pitchFamily="34" charset="0"/>
              </a:rPr>
              <a:t>Norway</a:t>
            </a:r>
            <a:r>
              <a:rPr lang="da-DK" dirty="0">
                <a:latin typeface="Trebuchet MS" panose="020B0603020202020204" pitchFamily="34" charset="0"/>
              </a:rPr>
              <a:t> is </a:t>
            </a:r>
            <a:r>
              <a:rPr lang="da-DK" dirty="0" err="1">
                <a:latin typeface="Trebuchet MS" panose="020B0603020202020204" pitchFamily="34" charset="0"/>
              </a:rPr>
              <a:t>established</a:t>
            </a:r>
            <a:endParaRPr lang="da-DK" dirty="0">
              <a:latin typeface="Trebuchet MS" panose="020B0603020202020204" pitchFamily="34" charset="0"/>
            </a:endParaRPr>
          </a:p>
        </p:txBody>
      </p:sp>
      <p:sp>
        <p:nvSpPr>
          <p:cNvPr id="18" name="TextBox 17">
            <a:extLst>
              <a:ext uri="{FF2B5EF4-FFF2-40B4-BE49-F238E27FC236}">
                <a16:creationId xmlns:a16="http://schemas.microsoft.com/office/drawing/2014/main" id="{2F6FAF16-A977-498A-9B99-FF457FF002E8}"/>
              </a:ext>
            </a:extLst>
          </p:cNvPr>
          <p:cNvSpPr txBox="1"/>
          <p:nvPr/>
        </p:nvSpPr>
        <p:spPr>
          <a:xfrm>
            <a:off x="4550438" y="1721408"/>
            <a:ext cx="3204723" cy="646331"/>
          </a:xfrm>
          <a:prstGeom prst="rect">
            <a:avLst/>
          </a:prstGeom>
          <a:noFill/>
        </p:spPr>
        <p:txBody>
          <a:bodyPr wrap="none" rtlCol="0">
            <a:spAutoFit/>
          </a:bodyPr>
          <a:lstStyle/>
          <a:p>
            <a:r>
              <a:rPr lang="da-DK" dirty="0">
                <a:solidFill>
                  <a:srgbClr val="FF0000"/>
                </a:solidFill>
                <a:latin typeface="Trebuchet MS" panose="020B0603020202020204" pitchFamily="34" charset="0"/>
              </a:rPr>
              <a:t>2017</a:t>
            </a:r>
          </a:p>
          <a:p>
            <a:r>
              <a:rPr lang="da-DK" dirty="0">
                <a:latin typeface="Trebuchet MS" panose="020B0603020202020204" pitchFamily="34" charset="0"/>
              </a:rPr>
              <a:t>FabricAir </a:t>
            </a:r>
            <a:r>
              <a:rPr lang="da-DK" b="1" dirty="0">
                <a:latin typeface="Trebuchet MS" panose="020B0603020202020204" pitchFamily="34" charset="0"/>
              </a:rPr>
              <a:t>Spain</a:t>
            </a:r>
            <a:r>
              <a:rPr lang="da-DK" dirty="0">
                <a:latin typeface="Trebuchet MS" panose="020B0603020202020204" pitchFamily="34" charset="0"/>
              </a:rPr>
              <a:t> is </a:t>
            </a:r>
            <a:r>
              <a:rPr lang="da-DK" dirty="0" err="1">
                <a:latin typeface="Trebuchet MS" panose="020B0603020202020204" pitchFamily="34" charset="0"/>
              </a:rPr>
              <a:t>established</a:t>
            </a:r>
            <a:endParaRPr lang="da-DK" dirty="0">
              <a:latin typeface="Trebuchet MS" panose="020B0603020202020204" pitchFamily="34" charset="0"/>
            </a:endParaRPr>
          </a:p>
        </p:txBody>
      </p:sp>
      <p:sp>
        <p:nvSpPr>
          <p:cNvPr id="17" name="TextBox 16">
            <a:extLst>
              <a:ext uri="{FF2B5EF4-FFF2-40B4-BE49-F238E27FC236}">
                <a16:creationId xmlns:a16="http://schemas.microsoft.com/office/drawing/2014/main" id="{45C62909-EA5E-4134-B745-8935C29F4F06}"/>
              </a:ext>
            </a:extLst>
          </p:cNvPr>
          <p:cNvSpPr txBox="1"/>
          <p:nvPr/>
        </p:nvSpPr>
        <p:spPr>
          <a:xfrm>
            <a:off x="445162" y="1721407"/>
            <a:ext cx="3390672" cy="646331"/>
          </a:xfrm>
          <a:prstGeom prst="rect">
            <a:avLst/>
          </a:prstGeom>
          <a:noFill/>
        </p:spPr>
        <p:txBody>
          <a:bodyPr wrap="none" rtlCol="0">
            <a:spAutoFit/>
          </a:bodyPr>
          <a:lstStyle/>
          <a:p>
            <a:r>
              <a:rPr lang="da-DK" dirty="0">
                <a:solidFill>
                  <a:schemeClr val="tx2">
                    <a:lumMod val="60000"/>
                    <a:lumOff val="40000"/>
                  </a:schemeClr>
                </a:solidFill>
                <a:latin typeface="Trebuchet MS" panose="020B0603020202020204" pitchFamily="34" charset="0"/>
              </a:rPr>
              <a:t>2008</a:t>
            </a:r>
          </a:p>
          <a:p>
            <a:r>
              <a:rPr lang="da-DK" dirty="0">
                <a:latin typeface="Trebuchet MS" panose="020B0603020202020204" pitchFamily="34" charset="0"/>
              </a:rPr>
              <a:t>FabricAir </a:t>
            </a:r>
            <a:r>
              <a:rPr lang="da-DK" b="1" dirty="0" err="1">
                <a:latin typeface="Trebuchet MS" panose="020B0603020202020204" pitchFamily="34" charset="0"/>
              </a:rPr>
              <a:t>Turkey</a:t>
            </a:r>
            <a:r>
              <a:rPr lang="da-DK" dirty="0">
                <a:latin typeface="Trebuchet MS" panose="020B0603020202020204" pitchFamily="34" charset="0"/>
              </a:rPr>
              <a:t> is </a:t>
            </a:r>
            <a:r>
              <a:rPr lang="da-DK" dirty="0" err="1">
                <a:latin typeface="Trebuchet MS" panose="020B0603020202020204" pitchFamily="34" charset="0"/>
              </a:rPr>
              <a:t>established</a:t>
            </a:r>
            <a:endParaRPr lang="da-DK" dirty="0">
              <a:latin typeface="Trebuchet MS" panose="020B0603020202020204" pitchFamily="34" charset="0"/>
            </a:endParaRPr>
          </a:p>
        </p:txBody>
      </p:sp>
      <p:sp>
        <p:nvSpPr>
          <p:cNvPr id="21" name="TextBox 20">
            <a:extLst>
              <a:ext uri="{FF2B5EF4-FFF2-40B4-BE49-F238E27FC236}">
                <a16:creationId xmlns:a16="http://schemas.microsoft.com/office/drawing/2014/main" id="{E3DF241D-C600-4CD0-9E06-5DD2DD309349}"/>
              </a:ext>
            </a:extLst>
          </p:cNvPr>
          <p:cNvSpPr txBox="1"/>
          <p:nvPr/>
        </p:nvSpPr>
        <p:spPr>
          <a:xfrm>
            <a:off x="435638" y="3496569"/>
            <a:ext cx="3230372" cy="646331"/>
          </a:xfrm>
          <a:prstGeom prst="rect">
            <a:avLst/>
          </a:prstGeom>
          <a:noFill/>
        </p:spPr>
        <p:txBody>
          <a:bodyPr wrap="none" rtlCol="0">
            <a:spAutoFit/>
          </a:bodyPr>
          <a:lstStyle/>
          <a:p>
            <a:r>
              <a:rPr lang="da-DK" dirty="0">
                <a:solidFill>
                  <a:schemeClr val="accent6"/>
                </a:solidFill>
                <a:latin typeface="Trebuchet MS" panose="020B0603020202020204" pitchFamily="34" charset="0"/>
              </a:rPr>
              <a:t>2016</a:t>
            </a:r>
          </a:p>
          <a:p>
            <a:r>
              <a:rPr lang="da-DK" dirty="0">
                <a:latin typeface="Trebuchet MS" panose="020B0603020202020204" pitchFamily="34" charset="0"/>
              </a:rPr>
              <a:t>FabricAir </a:t>
            </a:r>
            <a:r>
              <a:rPr lang="da-DK" b="1" dirty="0">
                <a:latin typeface="Trebuchet MS" panose="020B0603020202020204" pitchFamily="34" charset="0"/>
              </a:rPr>
              <a:t>China</a:t>
            </a:r>
            <a:r>
              <a:rPr lang="da-DK" dirty="0">
                <a:latin typeface="Trebuchet MS" panose="020B0603020202020204" pitchFamily="34" charset="0"/>
              </a:rPr>
              <a:t> is </a:t>
            </a:r>
            <a:r>
              <a:rPr lang="da-DK" dirty="0" err="1">
                <a:latin typeface="Trebuchet MS" panose="020B0603020202020204" pitchFamily="34" charset="0"/>
              </a:rPr>
              <a:t>established</a:t>
            </a:r>
            <a:endParaRPr lang="da-DK" dirty="0">
              <a:latin typeface="Trebuchet MS" panose="020B0603020202020204" pitchFamily="34" charset="0"/>
            </a:endParaRPr>
          </a:p>
        </p:txBody>
      </p:sp>
      <p:sp>
        <p:nvSpPr>
          <p:cNvPr id="23" name="Dikdörtgen 2">
            <a:extLst>
              <a:ext uri="{FF2B5EF4-FFF2-40B4-BE49-F238E27FC236}">
                <a16:creationId xmlns:a16="http://schemas.microsoft.com/office/drawing/2014/main" id="{0A8F7E24-D578-4991-8826-A26C75A2335B}"/>
              </a:ext>
            </a:extLst>
          </p:cNvPr>
          <p:cNvSpPr/>
          <p:nvPr/>
        </p:nvSpPr>
        <p:spPr>
          <a:xfrm>
            <a:off x="445163" y="121275"/>
            <a:ext cx="3709670" cy="646331"/>
          </a:xfrm>
          <a:prstGeom prst="rect">
            <a:avLst/>
          </a:prstGeom>
        </p:spPr>
        <p:txBody>
          <a:bodyPr wrap="none">
            <a:spAutoFit/>
          </a:bodyPr>
          <a:lstStyle/>
          <a:p>
            <a:r>
              <a:rPr lang="tr-TR" sz="3600" dirty="0" err="1">
                <a:solidFill>
                  <a:schemeClr val="bg1"/>
                </a:solidFill>
                <a:latin typeface="Trebuchet MS" panose="020B0603020202020204" pitchFamily="34" charset="0"/>
              </a:rPr>
              <a:t>Who</a:t>
            </a:r>
            <a:r>
              <a:rPr lang="tr-TR" sz="3600" dirty="0">
                <a:solidFill>
                  <a:schemeClr val="bg1"/>
                </a:solidFill>
                <a:latin typeface="Trebuchet MS" panose="020B0603020202020204" pitchFamily="34" charset="0"/>
              </a:rPr>
              <a:t> is</a:t>
            </a:r>
            <a:r>
              <a:rPr lang="da-DK" sz="3600" dirty="0">
                <a:solidFill>
                  <a:schemeClr val="bg1"/>
                </a:solidFill>
                <a:latin typeface="Trebuchet MS" panose="020B0603020202020204" pitchFamily="34" charset="0"/>
              </a:rPr>
              <a:t> FabricAir?</a:t>
            </a:r>
            <a:endParaRPr lang="tr-TR" sz="3600"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4106540219"/>
      </p:ext>
    </p:extLst>
  </p:cSld>
  <p:clrMapOvr>
    <a:masterClrMapping/>
  </p:clrMapOvr>
  <p:transition spd="med">
    <p:pull/>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 5"/>
          <p:cNvGrpSpPr/>
          <p:nvPr/>
        </p:nvGrpSpPr>
        <p:grpSpPr>
          <a:xfrm>
            <a:off x="6705599" y="655370"/>
            <a:ext cx="2105804" cy="637500"/>
            <a:chOff x="6660644" y="720155"/>
            <a:chExt cx="1803688" cy="563190"/>
          </a:xfrm>
        </p:grpSpPr>
        <p:sp>
          <p:nvSpPr>
            <p:cNvPr id="7" name="Metin kutusu 6"/>
            <p:cNvSpPr txBox="1"/>
            <p:nvPr/>
          </p:nvSpPr>
          <p:spPr>
            <a:xfrm>
              <a:off x="6660644" y="720155"/>
              <a:ext cx="1803688" cy="407851"/>
            </a:xfrm>
            <a:prstGeom prst="rect">
              <a:avLst/>
            </a:prstGeom>
            <a:noFill/>
          </p:spPr>
          <p:txBody>
            <a:bodyPr wrap="square" rtlCol="0">
              <a:spAutoFit/>
            </a:bodyPr>
            <a:lstStyle/>
            <a:p>
              <a:r>
                <a:rPr lang="tr-TR" sz="2400" b="1" dirty="0">
                  <a:solidFill>
                    <a:schemeClr val="accent2">
                      <a:lumMod val="50000"/>
                    </a:schemeClr>
                  </a:solidFill>
                  <a:latin typeface="Trebuchet MS" pitchFamily="34" charset="0"/>
                </a:rPr>
                <a:t>SUSPENSION</a:t>
              </a:r>
            </a:p>
          </p:txBody>
        </p:sp>
        <p:sp>
          <p:nvSpPr>
            <p:cNvPr id="8" name="Dikdörtgen 7"/>
            <p:cNvSpPr/>
            <p:nvPr/>
          </p:nvSpPr>
          <p:spPr>
            <a:xfrm>
              <a:off x="7770196" y="1011444"/>
              <a:ext cx="694136" cy="271901"/>
            </a:xfrm>
            <a:prstGeom prst="rect">
              <a:avLst/>
            </a:prstGeom>
          </p:spPr>
          <p:txBody>
            <a:bodyPr wrap="square">
              <a:spAutoFit/>
            </a:bodyPr>
            <a:lstStyle/>
            <a:p>
              <a:r>
                <a:rPr lang="tr-TR" sz="1400" dirty="0">
                  <a:solidFill>
                    <a:schemeClr val="bg1">
                      <a:lumMod val="50000"/>
                    </a:schemeClr>
                  </a:solidFill>
                  <a:latin typeface="Trebuchet MS" pitchFamily="34" charset="0"/>
                </a:rPr>
                <a:t>TYPES</a:t>
              </a:r>
            </a:p>
          </p:txBody>
        </p:sp>
      </p:grpSp>
      <p:grpSp>
        <p:nvGrpSpPr>
          <p:cNvPr id="25" name="Grup 14">
            <a:extLst>
              <a:ext uri="{FF2B5EF4-FFF2-40B4-BE49-F238E27FC236}">
                <a16:creationId xmlns:a16="http://schemas.microsoft.com/office/drawing/2014/main" id="{2F89BD5D-429F-4559-BF91-20BB254ACABA}"/>
              </a:ext>
            </a:extLst>
          </p:cNvPr>
          <p:cNvGrpSpPr/>
          <p:nvPr/>
        </p:nvGrpSpPr>
        <p:grpSpPr>
          <a:xfrm>
            <a:off x="1" y="0"/>
            <a:ext cx="9144000" cy="1481456"/>
            <a:chOff x="1" y="0"/>
            <a:chExt cx="9144000" cy="1481456"/>
          </a:xfrm>
        </p:grpSpPr>
        <p:pic>
          <p:nvPicPr>
            <p:cNvPr id="27" name="Resim 17">
              <a:extLst>
                <a:ext uri="{FF2B5EF4-FFF2-40B4-BE49-F238E27FC236}">
                  <a16:creationId xmlns:a16="http://schemas.microsoft.com/office/drawing/2014/main" id="{6E73CCC4-37CF-4D1D-A4F6-05BC9F1726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1481456"/>
            </a:xfrm>
            <a:prstGeom prst="rect">
              <a:avLst/>
            </a:prstGeom>
          </p:spPr>
        </p:pic>
        <p:grpSp>
          <p:nvGrpSpPr>
            <p:cNvPr id="28" name="Grup 18">
              <a:extLst>
                <a:ext uri="{FF2B5EF4-FFF2-40B4-BE49-F238E27FC236}">
                  <a16:creationId xmlns:a16="http://schemas.microsoft.com/office/drawing/2014/main" id="{A1FE1605-02C7-4CF3-8AAA-9E215F2F7682}"/>
                </a:ext>
              </a:extLst>
            </p:cNvPr>
            <p:cNvGrpSpPr/>
            <p:nvPr/>
          </p:nvGrpSpPr>
          <p:grpSpPr>
            <a:xfrm>
              <a:off x="381000" y="100588"/>
              <a:ext cx="4572000" cy="646331"/>
              <a:chOff x="381000" y="100588"/>
              <a:chExt cx="4572000" cy="646331"/>
            </a:xfrm>
          </p:grpSpPr>
          <p:sp>
            <p:nvSpPr>
              <p:cNvPr id="29" name="Metin kutusu 19">
                <a:extLst>
                  <a:ext uri="{FF2B5EF4-FFF2-40B4-BE49-F238E27FC236}">
                    <a16:creationId xmlns:a16="http://schemas.microsoft.com/office/drawing/2014/main" id="{8B8F79D2-C6D8-4AC4-A355-ABB0F2FA0448}"/>
                  </a:ext>
                </a:extLst>
              </p:cNvPr>
              <p:cNvSpPr txBox="1"/>
              <p:nvPr/>
            </p:nvSpPr>
            <p:spPr>
              <a:xfrm>
                <a:off x="381000" y="100588"/>
                <a:ext cx="4572000" cy="646331"/>
              </a:xfrm>
              <a:prstGeom prst="rect">
                <a:avLst/>
              </a:prstGeom>
              <a:noFill/>
            </p:spPr>
            <p:txBody>
              <a:bodyPr wrap="square" rtlCol="0">
                <a:spAutoFit/>
              </a:bodyPr>
              <a:lstStyle/>
              <a:p>
                <a:r>
                  <a:rPr lang="da-DK" sz="3600" dirty="0">
                    <a:solidFill>
                      <a:schemeClr val="bg1"/>
                    </a:solidFill>
                    <a:latin typeface="Trebuchet MS" pitchFamily="34" charset="0"/>
                  </a:rPr>
                  <a:t>Products </a:t>
                </a:r>
                <a:endParaRPr lang="tr-TR" sz="1600" dirty="0">
                  <a:solidFill>
                    <a:schemeClr val="bg1"/>
                  </a:solidFill>
                  <a:latin typeface="Trebuchet MS" pitchFamily="34" charset="0"/>
                </a:endParaRPr>
              </a:p>
            </p:txBody>
          </p:sp>
          <p:sp>
            <p:nvSpPr>
              <p:cNvPr id="30" name="Dikdörtgen 20">
                <a:extLst>
                  <a:ext uri="{FF2B5EF4-FFF2-40B4-BE49-F238E27FC236}">
                    <a16:creationId xmlns:a16="http://schemas.microsoft.com/office/drawing/2014/main" id="{6E5D102A-C401-4A24-ADFC-40D26D447954}"/>
                  </a:ext>
                </a:extLst>
              </p:cNvPr>
              <p:cNvSpPr/>
              <p:nvPr/>
            </p:nvSpPr>
            <p:spPr>
              <a:xfrm>
                <a:off x="2263512" y="127024"/>
                <a:ext cx="184731" cy="369332"/>
              </a:xfrm>
              <a:prstGeom prst="rect">
                <a:avLst/>
              </a:prstGeom>
            </p:spPr>
            <p:txBody>
              <a:bodyPr wrap="none">
                <a:spAutoFit/>
              </a:bodyPr>
              <a:lstStyle/>
              <a:p>
                <a:endParaRPr lang="da-DK" dirty="0">
                  <a:solidFill>
                    <a:schemeClr val="bg1"/>
                  </a:solidFill>
                  <a:latin typeface="Trebuchet MS" pitchFamily="34" charset="0"/>
                </a:endParaRPr>
              </a:p>
            </p:txBody>
          </p:sp>
        </p:grpSp>
      </p:grpSp>
      <p:sp>
        <p:nvSpPr>
          <p:cNvPr id="31" name="Metin kutusu 8">
            <a:extLst>
              <a:ext uri="{FF2B5EF4-FFF2-40B4-BE49-F238E27FC236}">
                <a16:creationId xmlns:a16="http://schemas.microsoft.com/office/drawing/2014/main" id="{DC85340D-ED69-4BF0-9A99-565B8653026B}"/>
              </a:ext>
            </a:extLst>
          </p:cNvPr>
          <p:cNvSpPr txBox="1"/>
          <p:nvPr/>
        </p:nvSpPr>
        <p:spPr>
          <a:xfrm>
            <a:off x="6019800" y="878260"/>
            <a:ext cx="3045917" cy="461665"/>
          </a:xfrm>
          <a:prstGeom prst="rect">
            <a:avLst/>
          </a:prstGeom>
          <a:noFill/>
        </p:spPr>
        <p:txBody>
          <a:bodyPr wrap="square" rtlCol="0">
            <a:spAutoFit/>
          </a:bodyPr>
          <a:lstStyle/>
          <a:p>
            <a:r>
              <a:rPr lang="da-DK" sz="2400" b="1" dirty="0">
                <a:solidFill>
                  <a:schemeClr val="tx1">
                    <a:lumMod val="75000"/>
                    <a:lumOff val="25000"/>
                  </a:schemeClr>
                </a:solidFill>
                <a:latin typeface="Trebuchet MS" pitchFamily="34" charset="0"/>
              </a:rPr>
              <a:t>SUSPENSION TYPES</a:t>
            </a:r>
            <a:endParaRPr lang="tr-TR" sz="2400" b="1" dirty="0">
              <a:solidFill>
                <a:schemeClr val="tx1">
                  <a:lumMod val="75000"/>
                  <a:lumOff val="25000"/>
                </a:schemeClr>
              </a:solidFill>
              <a:latin typeface="Trebuchet MS" pitchFamily="34" charset="0"/>
            </a:endParaRPr>
          </a:p>
        </p:txBody>
      </p:sp>
      <p:pic>
        <p:nvPicPr>
          <p:cNvPr id="14338" name="Picture 2" descr="http://www.fabricair.com/sites/default/files/styles/large/public/fabricair_suspensiontype_06-1.png?itok=nZrZoW6p">
            <a:extLst>
              <a:ext uri="{FF2B5EF4-FFF2-40B4-BE49-F238E27FC236}">
                <a16:creationId xmlns:a16="http://schemas.microsoft.com/office/drawing/2014/main" id="{066C5073-F270-455B-A1F2-F3B0AE042D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625179"/>
            <a:ext cx="4572000" cy="2819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32D9D95-5E25-47C3-94AE-B1EB5CFF89B4}"/>
              </a:ext>
            </a:extLst>
          </p:cNvPr>
          <p:cNvSpPr/>
          <p:nvPr/>
        </p:nvSpPr>
        <p:spPr>
          <a:xfrm>
            <a:off x="990600" y="1733550"/>
            <a:ext cx="4572000" cy="1200329"/>
          </a:xfrm>
          <a:prstGeom prst="rect">
            <a:avLst/>
          </a:prstGeom>
        </p:spPr>
        <p:txBody>
          <a:bodyPr>
            <a:spAutoFit/>
          </a:bodyPr>
          <a:lstStyle/>
          <a:p>
            <a:r>
              <a:rPr lang="en-US" b="1" dirty="0">
                <a:solidFill>
                  <a:srgbClr val="000000"/>
                </a:solidFill>
                <a:latin typeface="pt Sans"/>
              </a:rPr>
              <a:t>Type 6</a:t>
            </a:r>
          </a:p>
          <a:p>
            <a:pPr>
              <a:buFont typeface="Arial" panose="020B0604020202020204" pitchFamily="34" charset="0"/>
              <a:buChar char="•"/>
            </a:pPr>
            <a:r>
              <a:rPr lang="en-US" dirty="0">
                <a:solidFill>
                  <a:srgbClr val="000000"/>
                </a:solidFill>
                <a:latin typeface="pt Sans"/>
              </a:rPr>
              <a:t> Aesthetically pleasing installation</a:t>
            </a:r>
          </a:p>
          <a:p>
            <a:pPr>
              <a:buFont typeface="Arial" panose="020B0604020202020204" pitchFamily="34" charset="0"/>
              <a:buChar char="•"/>
            </a:pPr>
            <a:r>
              <a:rPr lang="en-US" dirty="0">
                <a:solidFill>
                  <a:srgbClr val="000000"/>
                </a:solidFill>
                <a:latin typeface="pt Sans"/>
              </a:rPr>
              <a:t> Stable installation</a:t>
            </a:r>
          </a:p>
          <a:p>
            <a:pPr>
              <a:buFont typeface="Arial" panose="020B0604020202020204" pitchFamily="34" charset="0"/>
              <a:buChar char="•"/>
            </a:pPr>
            <a:r>
              <a:rPr lang="en-US" dirty="0">
                <a:solidFill>
                  <a:srgbClr val="000000"/>
                </a:solidFill>
                <a:latin typeface="pt Sans"/>
              </a:rPr>
              <a:t> Great for larger diameters</a:t>
            </a:r>
            <a:endParaRPr lang="en-US" b="0" i="0" dirty="0">
              <a:solidFill>
                <a:srgbClr val="000000"/>
              </a:solidFill>
              <a:effectLst/>
              <a:latin typeface="pt Sans"/>
            </a:endParaRPr>
          </a:p>
        </p:txBody>
      </p:sp>
    </p:spTree>
    <p:extLst>
      <p:ext uri="{BB962C8B-B14F-4D97-AF65-F5344CB8AC3E}">
        <p14:creationId xmlns:p14="http://schemas.microsoft.com/office/powerpoint/2010/main" val="1983459769"/>
      </p:ext>
    </p:extLst>
  </p:cSld>
  <p:clrMapOvr>
    <a:masterClrMapping/>
  </p:clrMapOvr>
  <p:transition spd="med">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 5"/>
          <p:cNvGrpSpPr/>
          <p:nvPr/>
        </p:nvGrpSpPr>
        <p:grpSpPr>
          <a:xfrm>
            <a:off x="6705599" y="655370"/>
            <a:ext cx="2105804" cy="637500"/>
            <a:chOff x="6660644" y="720155"/>
            <a:chExt cx="1803688" cy="563190"/>
          </a:xfrm>
        </p:grpSpPr>
        <p:sp>
          <p:nvSpPr>
            <p:cNvPr id="7" name="Metin kutusu 6"/>
            <p:cNvSpPr txBox="1"/>
            <p:nvPr/>
          </p:nvSpPr>
          <p:spPr>
            <a:xfrm>
              <a:off x="6660644" y="720155"/>
              <a:ext cx="1803688" cy="407851"/>
            </a:xfrm>
            <a:prstGeom prst="rect">
              <a:avLst/>
            </a:prstGeom>
            <a:noFill/>
          </p:spPr>
          <p:txBody>
            <a:bodyPr wrap="square" rtlCol="0">
              <a:spAutoFit/>
            </a:bodyPr>
            <a:lstStyle/>
            <a:p>
              <a:r>
                <a:rPr lang="tr-TR" sz="2400" b="1" dirty="0">
                  <a:solidFill>
                    <a:schemeClr val="accent2">
                      <a:lumMod val="50000"/>
                    </a:schemeClr>
                  </a:solidFill>
                  <a:latin typeface="Trebuchet MS" pitchFamily="34" charset="0"/>
                </a:rPr>
                <a:t>SUSPENSION</a:t>
              </a:r>
            </a:p>
          </p:txBody>
        </p:sp>
        <p:sp>
          <p:nvSpPr>
            <p:cNvPr id="8" name="Dikdörtgen 7"/>
            <p:cNvSpPr/>
            <p:nvPr/>
          </p:nvSpPr>
          <p:spPr>
            <a:xfrm>
              <a:off x="7770196" y="1011444"/>
              <a:ext cx="694136" cy="271901"/>
            </a:xfrm>
            <a:prstGeom prst="rect">
              <a:avLst/>
            </a:prstGeom>
          </p:spPr>
          <p:txBody>
            <a:bodyPr wrap="square">
              <a:spAutoFit/>
            </a:bodyPr>
            <a:lstStyle/>
            <a:p>
              <a:r>
                <a:rPr lang="tr-TR" sz="1400" dirty="0">
                  <a:solidFill>
                    <a:schemeClr val="bg1">
                      <a:lumMod val="50000"/>
                    </a:schemeClr>
                  </a:solidFill>
                  <a:latin typeface="Trebuchet MS" pitchFamily="34" charset="0"/>
                </a:rPr>
                <a:t>TYPES</a:t>
              </a:r>
            </a:p>
          </p:txBody>
        </p:sp>
      </p:grpSp>
      <p:grpSp>
        <p:nvGrpSpPr>
          <p:cNvPr id="25" name="Grup 14">
            <a:extLst>
              <a:ext uri="{FF2B5EF4-FFF2-40B4-BE49-F238E27FC236}">
                <a16:creationId xmlns:a16="http://schemas.microsoft.com/office/drawing/2014/main" id="{2F89BD5D-429F-4559-BF91-20BB254ACABA}"/>
              </a:ext>
            </a:extLst>
          </p:cNvPr>
          <p:cNvGrpSpPr/>
          <p:nvPr/>
        </p:nvGrpSpPr>
        <p:grpSpPr>
          <a:xfrm>
            <a:off x="1" y="0"/>
            <a:ext cx="9144000" cy="1481456"/>
            <a:chOff x="1" y="0"/>
            <a:chExt cx="9144000" cy="1481456"/>
          </a:xfrm>
        </p:grpSpPr>
        <p:pic>
          <p:nvPicPr>
            <p:cNvPr id="27" name="Resim 17">
              <a:extLst>
                <a:ext uri="{FF2B5EF4-FFF2-40B4-BE49-F238E27FC236}">
                  <a16:creationId xmlns:a16="http://schemas.microsoft.com/office/drawing/2014/main" id="{6E73CCC4-37CF-4D1D-A4F6-05BC9F1726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1481456"/>
            </a:xfrm>
            <a:prstGeom prst="rect">
              <a:avLst/>
            </a:prstGeom>
          </p:spPr>
        </p:pic>
        <p:grpSp>
          <p:nvGrpSpPr>
            <p:cNvPr id="28" name="Grup 18">
              <a:extLst>
                <a:ext uri="{FF2B5EF4-FFF2-40B4-BE49-F238E27FC236}">
                  <a16:creationId xmlns:a16="http://schemas.microsoft.com/office/drawing/2014/main" id="{A1FE1605-02C7-4CF3-8AAA-9E215F2F7682}"/>
                </a:ext>
              </a:extLst>
            </p:cNvPr>
            <p:cNvGrpSpPr/>
            <p:nvPr/>
          </p:nvGrpSpPr>
          <p:grpSpPr>
            <a:xfrm>
              <a:off x="381000" y="100588"/>
              <a:ext cx="4572000" cy="646331"/>
              <a:chOff x="381000" y="100588"/>
              <a:chExt cx="4572000" cy="646331"/>
            </a:xfrm>
          </p:grpSpPr>
          <p:sp>
            <p:nvSpPr>
              <p:cNvPr id="29" name="Metin kutusu 19">
                <a:extLst>
                  <a:ext uri="{FF2B5EF4-FFF2-40B4-BE49-F238E27FC236}">
                    <a16:creationId xmlns:a16="http://schemas.microsoft.com/office/drawing/2014/main" id="{8B8F79D2-C6D8-4AC4-A355-ABB0F2FA0448}"/>
                  </a:ext>
                </a:extLst>
              </p:cNvPr>
              <p:cNvSpPr txBox="1"/>
              <p:nvPr/>
            </p:nvSpPr>
            <p:spPr>
              <a:xfrm>
                <a:off x="381000" y="100588"/>
                <a:ext cx="4572000" cy="646331"/>
              </a:xfrm>
              <a:prstGeom prst="rect">
                <a:avLst/>
              </a:prstGeom>
              <a:noFill/>
            </p:spPr>
            <p:txBody>
              <a:bodyPr wrap="square" rtlCol="0">
                <a:spAutoFit/>
              </a:bodyPr>
              <a:lstStyle/>
              <a:p>
                <a:r>
                  <a:rPr lang="da-DK" sz="3600" dirty="0">
                    <a:solidFill>
                      <a:schemeClr val="bg1"/>
                    </a:solidFill>
                    <a:latin typeface="Trebuchet MS" pitchFamily="34" charset="0"/>
                  </a:rPr>
                  <a:t>Products </a:t>
                </a:r>
                <a:endParaRPr lang="tr-TR" sz="1600" dirty="0">
                  <a:solidFill>
                    <a:schemeClr val="bg1"/>
                  </a:solidFill>
                  <a:latin typeface="Trebuchet MS" pitchFamily="34" charset="0"/>
                </a:endParaRPr>
              </a:p>
            </p:txBody>
          </p:sp>
          <p:sp>
            <p:nvSpPr>
              <p:cNvPr id="30" name="Dikdörtgen 20">
                <a:extLst>
                  <a:ext uri="{FF2B5EF4-FFF2-40B4-BE49-F238E27FC236}">
                    <a16:creationId xmlns:a16="http://schemas.microsoft.com/office/drawing/2014/main" id="{6E5D102A-C401-4A24-ADFC-40D26D447954}"/>
                  </a:ext>
                </a:extLst>
              </p:cNvPr>
              <p:cNvSpPr/>
              <p:nvPr/>
            </p:nvSpPr>
            <p:spPr>
              <a:xfrm>
                <a:off x="2263512" y="127024"/>
                <a:ext cx="184731" cy="369332"/>
              </a:xfrm>
              <a:prstGeom prst="rect">
                <a:avLst/>
              </a:prstGeom>
            </p:spPr>
            <p:txBody>
              <a:bodyPr wrap="none">
                <a:spAutoFit/>
              </a:bodyPr>
              <a:lstStyle/>
              <a:p>
                <a:endParaRPr lang="da-DK" dirty="0">
                  <a:solidFill>
                    <a:schemeClr val="bg1"/>
                  </a:solidFill>
                  <a:latin typeface="Trebuchet MS" pitchFamily="34" charset="0"/>
                </a:endParaRPr>
              </a:p>
            </p:txBody>
          </p:sp>
        </p:grpSp>
      </p:grpSp>
      <p:sp>
        <p:nvSpPr>
          <p:cNvPr id="31" name="Metin kutusu 8">
            <a:extLst>
              <a:ext uri="{FF2B5EF4-FFF2-40B4-BE49-F238E27FC236}">
                <a16:creationId xmlns:a16="http://schemas.microsoft.com/office/drawing/2014/main" id="{DC85340D-ED69-4BF0-9A99-565B8653026B}"/>
              </a:ext>
            </a:extLst>
          </p:cNvPr>
          <p:cNvSpPr txBox="1"/>
          <p:nvPr/>
        </p:nvSpPr>
        <p:spPr>
          <a:xfrm>
            <a:off x="6019800" y="878260"/>
            <a:ext cx="3045917" cy="461665"/>
          </a:xfrm>
          <a:prstGeom prst="rect">
            <a:avLst/>
          </a:prstGeom>
          <a:noFill/>
        </p:spPr>
        <p:txBody>
          <a:bodyPr wrap="square" rtlCol="0">
            <a:spAutoFit/>
          </a:bodyPr>
          <a:lstStyle/>
          <a:p>
            <a:r>
              <a:rPr lang="da-DK" sz="2400" b="1" dirty="0">
                <a:solidFill>
                  <a:schemeClr val="tx1">
                    <a:lumMod val="75000"/>
                    <a:lumOff val="25000"/>
                  </a:schemeClr>
                </a:solidFill>
                <a:latin typeface="Trebuchet MS" pitchFamily="34" charset="0"/>
              </a:rPr>
              <a:t>SUSPENSION TYPES</a:t>
            </a:r>
            <a:endParaRPr lang="tr-TR" sz="2400" b="1" dirty="0">
              <a:solidFill>
                <a:schemeClr val="tx1">
                  <a:lumMod val="75000"/>
                  <a:lumOff val="25000"/>
                </a:schemeClr>
              </a:solidFill>
              <a:latin typeface="Trebuchet MS" pitchFamily="34" charset="0"/>
            </a:endParaRPr>
          </a:p>
        </p:txBody>
      </p:sp>
      <p:pic>
        <p:nvPicPr>
          <p:cNvPr id="13314" name="Picture 2" descr="http://www.fabricair.com/sites/default/files/styles/large/public/fabricair_suspensiontype_07-1.png?itok=swjYRFIh">
            <a:extLst>
              <a:ext uri="{FF2B5EF4-FFF2-40B4-BE49-F238E27FC236}">
                <a16:creationId xmlns:a16="http://schemas.microsoft.com/office/drawing/2014/main" id="{41C74B89-C618-46A3-ACCC-ECE78EB967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599" y="1704346"/>
            <a:ext cx="4572000" cy="2819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BC542BD-2AC8-4756-9F0A-20872D424637}"/>
              </a:ext>
            </a:extLst>
          </p:cNvPr>
          <p:cNvSpPr/>
          <p:nvPr/>
        </p:nvSpPr>
        <p:spPr>
          <a:xfrm>
            <a:off x="762000" y="1657350"/>
            <a:ext cx="4572000" cy="923330"/>
          </a:xfrm>
          <a:prstGeom prst="rect">
            <a:avLst/>
          </a:prstGeom>
        </p:spPr>
        <p:txBody>
          <a:bodyPr>
            <a:spAutoFit/>
          </a:bodyPr>
          <a:lstStyle/>
          <a:p>
            <a:r>
              <a:rPr lang="en-US" b="1" dirty="0">
                <a:solidFill>
                  <a:srgbClr val="000000"/>
                </a:solidFill>
                <a:latin typeface="pt Sans"/>
              </a:rPr>
              <a:t>Type 7</a:t>
            </a:r>
          </a:p>
          <a:p>
            <a:pPr>
              <a:buFont typeface="Arial" panose="020B0604020202020204" pitchFamily="34" charset="0"/>
              <a:buChar char="•"/>
            </a:pPr>
            <a:r>
              <a:rPr lang="en-US" dirty="0">
                <a:solidFill>
                  <a:srgbClr val="000000"/>
                </a:solidFill>
                <a:latin typeface="pt Sans"/>
              </a:rPr>
              <a:t> Aesthetically pleasing installation</a:t>
            </a:r>
          </a:p>
          <a:p>
            <a:pPr>
              <a:buFont typeface="Arial" panose="020B0604020202020204" pitchFamily="34" charset="0"/>
              <a:buChar char="•"/>
            </a:pPr>
            <a:r>
              <a:rPr lang="en-US" dirty="0">
                <a:solidFill>
                  <a:srgbClr val="000000"/>
                </a:solidFill>
                <a:latin typeface="pt Sans"/>
              </a:rPr>
              <a:t> Stable installation</a:t>
            </a:r>
            <a:endParaRPr lang="en-US" b="0" i="0" dirty="0">
              <a:solidFill>
                <a:srgbClr val="000000"/>
              </a:solidFill>
              <a:effectLst/>
              <a:latin typeface="pt Sans"/>
            </a:endParaRPr>
          </a:p>
        </p:txBody>
      </p:sp>
    </p:spTree>
    <p:extLst>
      <p:ext uri="{BB962C8B-B14F-4D97-AF65-F5344CB8AC3E}">
        <p14:creationId xmlns:p14="http://schemas.microsoft.com/office/powerpoint/2010/main" val="3273969852"/>
      </p:ext>
    </p:extLst>
  </p:cSld>
  <p:clrMapOvr>
    <a:masterClrMapping/>
  </p:clrMapOvr>
  <p:transition spd="med">
    <p:pull/>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 5"/>
          <p:cNvGrpSpPr/>
          <p:nvPr/>
        </p:nvGrpSpPr>
        <p:grpSpPr>
          <a:xfrm>
            <a:off x="6705599" y="655370"/>
            <a:ext cx="2105804" cy="637500"/>
            <a:chOff x="6660644" y="720155"/>
            <a:chExt cx="1803688" cy="563190"/>
          </a:xfrm>
        </p:grpSpPr>
        <p:sp>
          <p:nvSpPr>
            <p:cNvPr id="7" name="Metin kutusu 6"/>
            <p:cNvSpPr txBox="1"/>
            <p:nvPr/>
          </p:nvSpPr>
          <p:spPr>
            <a:xfrm>
              <a:off x="6660644" y="720155"/>
              <a:ext cx="1803688" cy="407851"/>
            </a:xfrm>
            <a:prstGeom prst="rect">
              <a:avLst/>
            </a:prstGeom>
            <a:noFill/>
          </p:spPr>
          <p:txBody>
            <a:bodyPr wrap="square" rtlCol="0">
              <a:spAutoFit/>
            </a:bodyPr>
            <a:lstStyle/>
            <a:p>
              <a:r>
                <a:rPr lang="tr-TR" sz="2400" b="1" dirty="0">
                  <a:solidFill>
                    <a:schemeClr val="accent2">
                      <a:lumMod val="50000"/>
                    </a:schemeClr>
                  </a:solidFill>
                  <a:latin typeface="Trebuchet MS" pitchFamily="34" charset="0"/>
                </a:rPr>
                <a:t>SUSPENSION</a:t>
              </a:r>
            </a:p>
          </p:txBody>
        </p:sp>
        <p:sp>
          <p:nvSpPr>
            <p:cNvPr id="8" name="Dikdörtgen 7"/>
            <p:cNvSpPr/>
            <p:nvPr/>
          </p:nvSpPr>
          <p:spPr>
            <a:xfrm>
              <a:off x="7770196" y="1011444"/>
              <a:ext cx="694136" cy="271901"/>
            </a:xfrm>
            <a:prstGeom prst="rect">
              <a:avLst/>
            </a:prstGeom>
          </p:spPr>
          <p:txBody>
            <a:bodyPr wrap="square">
              <a:spAutoFit/>
            </a:bodyPr>
            <a:lstStyle/>
            <a:p>
              <a:r>
                <a:rPr lang="tr-TR" sz="1400" dirty="0">
                  <a:solidFill>
                    <a:schemeClr val="bg1">
                      <a:lumMod val="50000"/>
                    </a:schemeClr>
                  </a:solidFill>
                  <a:latin typeface="Trebuchet MS" pitchFamily="34" charset="0"/>
                </a:rPr>
                <a:t>TYPES</a:t>
              </a:r>
            </a:p>
          </p:txBody>
        </p:sp>
      </p:grpSp>
      <p:grpSp>
        <p:nvGrpSpPr>
          <p:cNvPr id="25" name="Grup 14">
            <a:extLst>
              <a:ext uri="{FF2B5EF4-FFF2-40B4-BE49-F238E27FC236}">
                <a16:creationId xmlns:a16="http://schemas.microsoft.com/office/drawing/2014/main" id="{2F89BD5D-429F-4559-BF91-20BB254ACABA}"/>
              </a:ext>
            </a:extLst>
          </p:cNvPr>
          <p:cNvGrpSpPr/>
          <p:nvPr/>
        </p:nvGrpSpPr>
        <p:grpSpPr>
          <a:xfrm>
            <a:off x="1" y="0"/>
            <a:ext cx="9144000" cy="1481456"/>
            <a:chOff x="1" y="0"/>
            <a:chExt cx="9144000" cy="1481456"/>
          </a:xfrm>
        </p:grpSpPr>
        <p:pic>
          <p:nvPicPr>
            <p:cNvPr id="27" name="Resim 17">
              <a:extLst>
                <a:ext uri="{FF2B5EF4-FFF2-40B4-BE49-F238E27FC236}">
                  <a16:creationId xmlns:a16="http://schemas.microsoft.com/office/drawing/2014/main" id="{6E73CCC4-37CF-4D1D-A4F6-05BC9F1726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1481456"/>
            </a:xfrm>
            <a:prstGeom prst="rect">
              <a:avLst/>
            </a:prstGeom>
          </p:spPr>
        </p:pic>
        <p:grpSp>
          <p:nvGrpSpPr>
            <p:cNvPr id="28" name="Grup 18">
              <a:extLst>
                <a:ext uri="{FF2B5EF4-FFF2-40B4-BE49-F238E27FC236}">
                  <a16:creationId xmlns:a16="http://schemas.microsoft.com/office/drawing/2014/main" id="{A1FE1605-02C7-4CF3-8AAA-9E215F2F7682}"/>
                </a:ext>
              </a:extLst>
            </p:cNvPr>
            <p:cNvGrpSpPr/>
            <p:nvPr/>
          </p:nvGrpSpPr>
          <p:grpSpPr>
            <a:xfrm>
              <a:off x="381000" y="100588"/>
              <a:ext cx="4572000" cy="646331"/>
              <a:chOff x="381000" y="100588"/>
              <a:chExt cx="4572000" cy="646331"/>
            </a:xfrm>
          </p:grpSpPr>
          <p:sp>
            <p:nvSpPr>
              <p:cNvPr id="29" name="Metin kutusu 19">
                <a:extLst>
                  <a:ext uri="{FF2B5EF4-FFF2-40B4-BE49-F238E27FC236}">
                    <a16:creationId xmlns:a16="http://schemas.microsoft.com/office/drawing/2014/main" id="{8B8F79D2-C6D8-4AC4-A355-ABB0F2FA0448}"/>
                  </a:ext>
                </a:extLst>
              </p:cNvPr>
              <p:cNvSpPr txBox="1"/>
              <p:nvPr/>
            </p:nvSpPr>
            <p:spPr>
              <a:xfrm>
                <a:off x="381000" y="100588"/>
                <a:ext cx="4572000" cy="646331"/>
              </a:xfrm>
              <a:prstGeom prst="rect">
                <a:avLst/>
              </a:prstGeom>
              <a:noFill/>
            </p:spPr>
            <p:txBody>
              <a:bodyPr wrap="square" rtlCol="0">
                <a:spAutoFit/>
              </a:bodyPr>
              <a:lstStyle/>
              <a:p>
                <a:r>
                  <a:rPr lang="da-DK" sz="3600" dirty="0">
                    <a:solidFill>
                      <a:schemeClr val="bg1"/>
                    </a:solidFill>
                    <a:latin typeface="Trebuchet MS" pitchFamily="34" charset="0"/>
                  </a:rPr>
                  <a:t>Products </a:t>
                </a:r>
                <a:endParaRPr lang="tr-TR" sz="1600" dirty="0">
                  <a:solidFill>
                    <a:schemeClr val="bg1"/>
                  </a:solidFill>
                  <a:latin typeface="Trebuchet MS" pitchFamily="34" charset="0"/>
                </a:endParaRPr>
              </a:p>
            </p:txBody>
          </p:sp>
          <p:sp>
            <p:nvSpPr>
              <p:cNvPr id="30" name="Dikdörtgen 20">
                <a:extLst>
                  <a:ext uri="{FF2B5EF4-FFF2-40B4-BE49-F238E27FC236}">
                    <a16:creationId xmlns:a16="http://schemas.microsoft.com/office/drawing/2014/main" id="{6E5D102A-C401-4A24-ADFC-40D26D447954}"/>
                  </a:ext>
                </a:extLst>
              </p:cNvPr>
              <p:cNvSpPr/>
              <p:nvPr/>
            </p:nvSpPr>
            <p:spPr>
              <a:xfrm>
                <a:off x="2263512" y="127024"/>
                <a:ext cx="184731" cy="369332"/>
              </a:xfrm>
              <a:prstGeom prst="rect">
                <a:avLst/>
              </a:prstGeom>
            </p:spPr>
            <p:txBody>
              <a:bodyPr wrap="none">
                <a:spAutoFit/>
              </a:bodyPr>
              <a:lstStyle/>
              <a:p>
                <a:endParaRPr lang="da-DK" dirty="0">
                  <a:solidFill>
                    <a:schemeClr val="bg1"/>
                  </a:solidFill>
                  <a:latin typeface="Trebuchet MS" pitchFamily="34" charset="0"/>
                </a:endParaRPr>
              </a:p>
            </p:txBody>
          </p:sp>
        </p:grpSp>
      </p:grpSp>
      <p:sp>
        <p:nvSpPr>
          <p:cNvPr id="31" name="Metin kutusu 8">
            <a:extLst>
              <a:ext uri="{FF2B5EF4-FFF2-40B4-BE49-F238E27FC236}">
                <a16:creationId xmlns:a16="http://schemas.microsoft.com/office/drawing/2014/main" id="{DC85340D-ED69-4BF0-9A99-565B8653026B}"/>
              </a:ext>
            </a:extLst>
          </p:cNvPr>
          <p:cNvSpPr txBox="1"/>
          <p:nvPr/>
        </p:nvSpPr>
        <p:spPr>
          <a:xfrm>
            <a:off x="6019800" y="878260"/>
            <a:ext cx="3045917" cy="461665"/>
          </a:xfrm>
          <a:prstGeom prst="rect">
            <a:avLst/>
          </a:prstGeom>
          <a:noFill/>
        </p:spPr>
        <p:txBody>
          <a:bodyPr wrap="square" rtlCol="0">
            <a:spAutoFit/>
          </a:bodyPr>
          <a:lstStyle/>
          <a:p>
            <a:r>
              <a:rPr lang="da-DK" sz="2400" b="1" dirty="0">
                <a:solidFill>
                  <a:schemeClr val="tx1">
                    <a:lumMod val="75000"/>
                    <a:lumOff val="25000"/>
                  </a:schemeClr>
                </a:solidFill>
                <a:latin typeface="Trebuchet MS" pitchFamily="34" charset="0"/>
              </a:rPr>
              <a:t>SUSPENSION TYPES</a:t>
            </a:r>
            <a:endParaRPr lang="tr-TR" sz="2400" b="1" dirty="0">
              <a:solidFill>
                <a:schemeClr val="tx1">
                  <a:lumMod val="75000"/>
                  <a:lumOff val="25000"/>
                </a:schemeClr>
              </a:solidFill>
              <a:latin typeface="Trebuchet MS" pitchFamily="34" charset="0"/>
            </a:endParaRPr>
          </a:p>
        </p:txBody>
      </p:sp>
      <p:pic>
        <p:nvPicPr>
          <p:cNvPr id="12290" name="Picture 2" descr="http://www.fabricair.com/sites/default/files/styles/large/public/fabricair_suspensiontype_08-1.png?itok=ScdKXvFK">
            <a:extLst>
              <a:ext uri="{FF2B5EF4-FFF2-40B4-BE49-F238E27FC236}">
                <a16:creationId xmlns:a16="http://schemas.microsoft.com/office/drawing/2014/main" id="{5BB2AC39-62EF-4C1C-A558-AA4987CC77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8456" y="1885950"/>
            <a:ext cx="4572000" cy="2819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D01DAE3-A005-4548-90DB-6B25EDBB50A1}"/>
              </a:ext>
            </a:extLst>
          </p:cNvPr>
          <p:cNvSpPr/>
          <p:nvPr/>
        </p:nvSpPr>
        <p:spPr>
          <a:xfrm>
            <a:off x="609600" y="1635835"/>
            <a:ext cx="5181600" cy="1477328"/>
          </a:xfrm>
          <a:prstGeom prst="rect">
            <a:avLst/>
          </a:prstGeom>
        </p:spPr>
        <p:txBody>
          <a:bodyPr wrap="square">
            <a:spAutoFit/>
          </a:bodyPr>
          <a:lstStyle/>
          <a:p>
            <a:r>
              <a:rPr lang="en-US" b="1" dirty="0">
                <a:solidFill>
                  <a:srgbClr val="000000"/>
                </a:solidFill>
                <a:latin typeface="pt Sans"/>
              </a:rPr>
              <a:t>Type 8 / Type 8 AIO</a:t>
            </a:r>
          </a:p>
          <a:p>
            <a:pPr>
              <a:buFont typeface="Arial" panose="020B0604020202020204" pitchFamily="34" charset="0"/>
              <a:buChar char="•"/>
            </a:pPr>
            <a:r>
              <a:rPr lang="en-US" dirty="0">
                <a:solidFill>
                  <a:srgbClr val="000000"/>
                </a:solidFill>
                <a:latin typeface="pt Sans"/>
              </a:rPr>
              <a:t> Our most versatile system</a:t>
            </a:r>
          </a:p>
          <a:p>
            <a:pPr>
              <a:buFont typeface="Arial" panose="020B0604020202020204" pitchFamily="34" charset="0"/>
              <a:buChar char="•"/>
            </a:pPr>
            <a:r>
              <a:rPr lang="en-US" dirty="0">
                <a:solidFill>
                  <a:srgbClr val="000000"/>
                </a:solidFill>
                <a:latin typeface="pt Sans"/>
              </a:rPr>
              <a:t> Excellent for vertical and complicated systems</a:t>
            </a:r>
          </a:p>
          <a:p>
            <a:pPr>
              <a:buFont typeface="Arial" panose="020B0604020202020204" pitchFamily="34" charset="0"/>
              <a:buChar char="•"/>
            </a:pPr>
            <a:r>
              <a:rPr lang="en-US" dirty="0">
                <a:solidFill>
                  <a:srgbClr val="000000"/>
                </a:solidFill>
                <a:latin typeface="pt Sans"/>
              </a:rPr>
              <a:t> No seismic requirements in most areas</a:t>
            </a:r>
          </a:p>
          <a:p>
            <a:pPr>
              <a:buFont typeface="Arial" panose="020B0604020202020204" pitchFamily="34" charset="0"/>
              <a:buChar char="•"/>
            </a:pPr>
            <a:r>
              <a:rPr lang="en-US" dirty="0">
                <a:solidFill>
                  <a:srgbClr val="000000"/>
                </a:solidFill>
                <a:latin typeface="pt Sans"/>
              </a:rPr>
              <a:t> Available with All-in-One</a:t>
            </a:r>
            <a:endParaRPr lang="en-US" b="0" i="0" dirty="0">
              <a:solidFill>
                <a:srgbClr val="000000"/>
              </a:solidFill>
              <a:effectLst/>
              <a:latin typeface="pt Sans"/>
            </a:endParaRPr>
          </a:p>
        </p:txBody>
      </p:sp>
    </p:spTree>
    <p:extLst>
      <p:ext uri="{BB962C8B-B14F-4D97-AF65-F5344CB8AC3E}">
        <p14:creationId xmlns:p14="http://schemas.microsoft.com/office/powerpoint/2010/main" val="4140234952"/>
      </p:ext>
    </p:extLst>
  </p:cSld>
  <p:clrMapOvr>
    <a:masterClrMapping/>
  </p:clrMapOvr>
  <p:transition spd="med">
    <p:pull/>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 5"/>
          <p:cNvGrpSpPr/>
          <p:nvPr/>
        </p:nvGrpSpPr>
        <p:grpSpPr>
          <a:xfrm>
            <a:off x="6705599" y="655370"/>
            <a:ext cx="2105804" cy="637500"/>
            <a:chOff x="6660644" y="720155"/>
            <a:chExt cx="1803688" cy="563190"/>
          </a:xfrm>
        </p:grpSpPr>
        <p:sp>
          <p:nvSpPr>
            <p:cNvPr id="7" name="Metin kutusu 6"/>
            <p:cNvSpPr txBox="1"/>
            <p:nvPr/>
          </p:nvSpPr>
          <p:spPr>
            <a:xfrm>
              <a:off x="6660644" y="720155"/>
              <a:ext cx="1803688" cy="407851"/>
            </a:xfrm>
            <a:prstGeom prst="rect">
              <a:avLst/>
            </a:prstGeom>
            <a:noFill/>
          </p:spPr>
          <p:txBody>
            <a:bodyPr wrap="square" rtlCol="0">
              <a:spAutoFit/>
            </a:bodyPr>
            <a:lstStyle/>
            <a:p>
              <a:r>
                <a:rPr lang="tr-TR" sz="2400" b="1" dirty="0">
                  <a:solidFill>
                    <a:schemeClr val="accent2">
                      <a:lumMod val="50000"/>
                    </a:schemeClr>
                  </a:solidFill>
                  <a:latin typeface="Trebuchet MS" pitchFamily="34" charset="0"/>
                </a:rPr>
                <a:t>SUSPENSION</a:t>
              </a:r>
            </a:p>
          </p:txBody>
        </p:sp>
        <p:sp>
          <p:nvSpPr>
            <p:cNvPr id="8" name="Dikdörtgen 7"/>
            <p:cNvSpPr/>
            <p:nvPr/>
          </p:nvSpPr>
          <p:spPr>
            <a:xfrm>
              <a:off x="7770196" y="1011444"/>
              <a:ext cx="694136" cy="271901"/>
            </a:xfrm>
            <a:prstGeom prst="rect">
              <a:avLst/>
            </a:prstGeom>
          </p:spPr>
          <p:txBody>
            <a:bodyPr wrap="square">
              <a:spAutoFit/>
            </a:bodyPr>
            <a:lstStyle/>
            <a:p>
              <a:r>
                <a:rPr lang="tr-TR" sz="1400" dirty="0">
                  <a:solidFill>
                    <a:schemeClr val="bg1">
                      <a:lumMod val="50000"/>
                    </a:schemeClr>
                  </a:solidFill>
                  <a:latin typeface="Trebuchet MS" pitchFamily="34" charset="0"/>
                </a:rPr>
                <a:t>TYPES</a:t>
              </a:r>
            </a:p>
          </p:txBody>
        </p:sp>
      </p:grpSp>
      <p:grpSp>
        <p:nvGrpSpPr>
          <p:cNvPr id="25" name="Grup 14">
            <a:extLst>
              <a:ext uri="{FF2B5EF4-FFF2-40B4-BE49-F238E27FC236}">
                <a16:creationId xmlns:a16="http://schemas.microsoft.com/office/drawing/2014/main" id="{2F89BD5D-429F-4559-BF91-20BB254ACABA}"/>
              </a:ext>
            </a:extLst>
          </p:cNvPr>
          <p:cNvGrpSpPr/>
          <p:nvPr/>
        </p:nvGrpSpPr>
        <p:grpSpPr>
          <a:xfrm>
            <a:off x="1" y="0"/>
            <a:ext cx="9144000" cy="1481456"/>
            <a:chOff x="1" y="0"/>
            <a:chExt cx="9144000" cy="1481456"/>
          </a:xfrm>
        </p:grpSpPr>
        <p:pic>
          <p:nvPicPr>
            <p:cNvPr id="27" name="Resim 17">
              <a:extLst>
                <a:ext uri="{FF2B5EF4-FFF2-40B4-BE49-F238E27FC236}">
                  <a16:creationId xmlns:a16="http://schemas.microsoft.com/office/drawing/2014/main" id="{6E73CCC4-37CF-4D1D-A4F6-05BC9F1726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1481456"/>
            </a:xfrm>
            <a:prstGeom prst="rect">
              <a:avLst/>
            </a:prstGeom>
          </p:spPr>
        </p:pic>
        <p:grpSp>
          <p:nvGrpSpPr>
            <p:cNvPr id="28" name="Grup 18">
              <a:extLst>
                <a:ext uri="{FF2B5EF4-FFF2-40B4-BE49-F238E27FC236}">
                  <a16:creationId xmlns:a16="http://schemas.microsoft.com/office/drawing/2014/main" id="{A1FE1605-02C7-4CF3-8AAA-9E215F2F7682}"/>
                </a:ext>
              </a:extLst>
            </p:cNvPr>
            <p:cNvGrpSpPr/>
            <p:nvPr/>
          </p:nvGrpSpPr>
          <p:grpSpPr>
            <a:xfrm>
              <a:off x="381000" y="100588"/>
              <a:ext cx="4572000" cy="646331"/>
              <a:chOff x="381000" y="100588"/>
              <a:chExt cx="4572000" cy="646331"/>
            </a:xfrm>
          </p:grpSpPr>
          <p:sp>
            <p:nvSpPr>
              <p:cNvPr id="29" name="Metin kutusu 19">
                <a:extLst>
                  <a:ext uri="{FF2B5EF4-FFF2-40B4-BE49-F238E27FC236}">
                    <a16:creationId xmlns:a16="http://schemas.microsoft.com/office/drawing/2014/main" id="{8B8F79D2-C6D8-4AC4-A355-ABB0F2FA0448}"/>
                  </a:ext>
                </a:extLst>
              </p:cNvPr>
              <p:cNvSpPr txBox="1"/>
              <p:nvPr/>
            </p:nvSpPr>
            <p:spPr>
              <a:xfrm>
                <a:off x="381000" y="100588"/>
                <a:ext cx="4572000" cy="646331"/>
              </a:xfrm>
              <a:prstGeom prst="rect">
                <a:avLst/>
              </a:prstGeom>
              <a:noFill/>
            </p:spPr>
            <p:txBody>
              <a:bodyPr wrap="square" rtlCol="0">
                <a:spAutoFit/>
              </a:bodyPr>
              <a:lstStyle/>
              <a:p>
                <a:r>
                  <a:rPr lang="da-DK" sz="3600" dirty="0">
                    <a:solidFill>
                      <a:schemeClr val="bg1"/>
                    </a:solidFill>
                    <a:latin typeface="Trebuchet MS" pitchFamily="34" charset="0"/>
                  </a:rPr>
                  <a:t>Products </a:t>
                </a:r>
                <a:endParaRPr lang="tr-TR" sz="1600" dirty="0">
                  <a:solidFill>
                    <a:schemeClr val="bg1"/>
                  </a:solidFill>
                  <a:latin typeface="Trebuchet MS" pitchFamily="34" charset="0"/>
                </a:endParaRPr>
              </a:p>
            </p:txBody>
          </p:sp>
          <p:sp>
            <p:nvSpPr>
              <p:cNvPr id="30" name="Dikdörtgen 20">
                <a:extLst>
                  <a:ext uri="{FF2B5EF4-FFF2-40B4-BE49-F238E27FC236}">
                    <a16:creationId xmlns:a16="http://schemas.microsoft.com/office/drawing/2014/main" id="{6E5D102A-C401-4A24-ADFC-40D26D447954}"/>
                  </a:ext>
                </a:extLst>
              </p:cNvPr>
              <p:cNvSpPr/>
              <p:nvPr/>
            </p:nvSpPr>
            <p:spPr>
              <a:xfrm>
                <a:off x="2263512" y="127024"/>
                <a:ext cx="184731" cy="369332"/>
              </a:xfrm>
              <a:prstGeom prst="rect">
                <a:avLst/>
              </a:prstGeom>
            </p:spPr>
            <p:txBody>
              <a:bodyPr wrap="none">
                <a:spAutoFit/>
              </a:bodyPr>
              <a:lstStyle/>
              <a:p>
                <a:endParaRPr lang="da-DK" dirty="0">
                  <a:solidFill>
                    <a:schemeClr val="bg1"/>
                  </a:solidFill>
                  <a:latin typeface="Trebuchet MS" pitchFamily="34" charset="0"/>
                </a:endParaRPr>
              </a:p>
            </p:txBody>
          </p:sp>
        </p:grpSp>
      </p:grpSp>
      <p:sp>
        <p:nvSpPr>
          <p:cNvPr id="31" name="Metin kutusu 8">
            <a:extLst>
              <a:ext uri="{FF2B5EF4-FFF2-40B4-BE49-F238E27FC236}">
                <a16:creationId xmlns:a16="http://schemas.microsoft.com/office/drawing/2014/main" id="{DC85340D-ED69-4BF0-9A99-565B8653026B}"/>
              </a:ext>
            </a:extLst>
          </p:cNvPr>
          <p:cNvSpPr txBox="1"/>
          <p:nvPr/>
        </p:nvSpPr>
        <p:spPr>
          <a:xfrm>
            <a:off x="6019800" y="878260"/>
            <a:ext cx="3045917" cy="461665"/>
          </a:xfrm>
          <a:prstGeom prst="rect">
            <a:avLst/>
          </a:prstGeom>
          <a:noFill/>
        </p:spPr>
        <p:txBody>
          <a:bodyPr wrap="square" rtlCol="0">
            <a:spAutoFit/>
          </a:bodyPr>
          <a:lstStyle/>
          <a:p>
            <a:r>
              <a:rPr lang="da-DK" sz="2400" b="1" dirty="0">
                <a:solidFill>
                  <a:schemeClr val="tx1">
                    <a:lumMod val="75000"/>
                    <a:lumOff val="25000"/>
                  </a:schemeClr>
                </a:solidFill>
                <a:latin typeface="Trebuchet MS" pitchFamily="34" charset="0"/>
              </a:rPr>
              <a:t>SUSPENSION TYPES</a:t>
            </a:r>
            <a:endParaRPr lang="tr-TR" sz="2400" b="1" dirty="0">
              <a:solidFill>
                <a:schemeClr val="tx1">
                  <a:lumMod val="75000"/>
                  <a:lumOff val="25000"/>
                </a:schemeClr>
              </a:solidFill>
              <a:latin typeface="Trebuchet MS" pitchFamily="34" charset="0"/>
            </a:endParaRPr>
          </a:p>
        </p:txBody>
      </p:sp>
      <p:pic>
        <p:nvPicPr>
          <p:cNvPr id="11266" name="Picture 2" descr="http://www.fabricair.com/sites/default/files/styles/large/public/fabricair_suspensiontype_11-1.png?itok=JXD0_paY">
            <a:extLst>
              <a:ext uri="{FF2B5EF4-FFF2-40B4-BE49-F238E27FC236}">
                <a16:creationId xmlns:a16="http://schemas.microsoft.com/office/drawing/2014/main" id="{D835FF21-1018-4450-A35A-3AAE42B2BB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339925"/>
            <a:ext cx="4572000" cy="32956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1F67CC8-6AFD-4638-9B01-24F73C72E402}"/>
              </a:ext>
            </a:extLst>
          </p:cNvPr>
          <p:cNvSpPr/>
          <p:nvPr/>
        </p:nvSpPr>
        <p:spPr>
          <a:xfrm>
            <a:off x="838200" y="1809750"/>
            <a:ext cx="4572000" cy="923330"/>
          </a:xfrm>
          <a:prstGeom prst="rect">
            <a:avLst/>
          </a:prstGeom>
        </p:spPr>
        <p:txBody>
          <a:bodyPr>
            <a:spAutoFit/>
          </a:bodyPr>
          <a:lstStyle/>
          <a:p>
            <a:r>
              <a:rPr lang="en-US" b="1" dirty="0">
                <a:solidFill>
                  <a:srgbClr val="000000"/>
                </a:solidFill>
                <a:latin typeface="pt Sans"/>
              </a:rPr>
              <a:t>Type 11 / Type 11A</a:t>
            </a:r>
          </a:p>
          <a:p>
            <a:pPr>
              <a:buFont typeface="Arial" panose="020B0604020202020204" pitchFamily="34" charset="0"/>
              <a:buChar char="•"/>
            </a:pPr>
            <a:r>
              <a:rPr lang="en-US" dirty="0">
                <a:solidFill>
                  <a:srgbClr val="000000"/>
                </a:solidFill>
                <a:latin typeface="pt Sans"/>
              </a:rPr>
              <a:t> Great for low ceiling heights</a:t>
            </a:r>
          </a:p>
          <a:p>
            <a:pPr>
              <a:buFont typeface="Arial" panose="020B0604020202020204" pitchFamily="34" charset="0"/>
              <a:buChar char="•"/>
            </a:pPr>
            <a:r>
              <a:rPr lang="en-US" dirty="0">
                <a:solidFill>
                  <a:srgbClr val="000000"/>
                </a:solidFill>
                <a:latin typeface="pt Sans"/>
              </a:rPr>
              <a:t> Aesthetically pleasing installation</a:t>
            </a:r>
            <a:endParaRPr lang="en-US" b="0" i="0" dirty="0">
              <a:solidFill>
                <a:srgbClr val="000000"/>
              </a:solidFill>
              <a:effectLst/>
              <a:latin typeface="pt Sans"/>
            </a:endParaRPr>
          </a:p>
        </p:txBody>
      </p:sp>
    </p:spTree>
    <p:extLst>
      <p:ext uri="{BB962C8B-B14F-4D97-AF65-F5344CB8AC3E}">
        <p14:creationId xmlns:p14="http://schemas.microsoft.com/office/powerpoint/2010/main" val="1234108885"/>
      </p:ext>
    </p:extLst>
  </p:cSld>
  <p:clrMapOvr>
    <a:masterClrMapping/>
  </p:clrMapOvr>
  <p:transition spd="med">
    <p:pull/>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 5"/>
          <p:cNvGrpSpPr/>
          <p:nvPr/>
        </p:nvGrpSpPr>
        <p:grpSpPr>
          <a:xfrm>
            <a:off x="6705599" y="655370"/>
            <a:ext cx="2105804" cy="637500"/>
            <a:chOff x="6660644" y="720155"/>
            <a:chExt cx="1803688" cy="563190"/>
          </a:xfrm>
        </p:grpSpPr>
        <p:sp>
          <p:nvSpPr>
            <p:cNvPr id="7" name="Metin kutusu 6"/>
            <p:cNvSpPr txBox="1"/>
            <p:nvPr/>
          </p:nvSpPr>
          <p:spPr>
            <a:xfrm>
              <a:off x="6660644" y="720155"/>
              <a:ext cx="1803688" cy="407851"/>
            </a:xfrm>
            <a:prstGeom prst="rect">
              <a:avLst/>
            </a:prstGeom>
            <a:noFill/>
          </p:spPr>
          <p:txBody>
            <a:bodyPr wrap="square" rtlCol="0">
              <a:spAutoFit/>
            </a:bodyPr>
            <a:lstStyle/>
            <a:p>
              <a:r>
                <a:rPr lang="tr-TR" sz="2400" b="1" dirty="0">
                  <a:solidFill>
                    <a:schemeClr val="accent2">
                      <a:lumMod val="50000"/>
                    </a:schemeClr>
                  </a:solidFill>
                  <a:latin typeface="Trebuchet MS" pitchFamily="34" charset="0"/>
                </a:rPr>
                <a:t>SUSPENSION</a:t>
              </a:r>
            </a:p>
          </p:txBody>
        </p:sp>
        <p:sp>
          <p:nvSpPr>
            <p:cNvPr id="8" name="Dikdörtgen 7"/>
            <p:cNvSpPr/>
            <p:nvPr/>
          </p:nvSpPr>
          <p:spPr>
            <a:xfrm>
              <a:off x="7770196" y="1011444"/>
              <a:ext cx="694136" cy="271901"/>
            </a:xfrm>
            <a:prstGeom prst="rect">
              <a:avLst/>
            </a:prstGeom>
          </p:spPr>
          <p:txBody>
            <a:bodyPr wrap="square">
              <a:spAutoFit/>
            </a:bodyPr>
            <a:lstStyle/>
            <a:p>
              <a:r>
                <a:rPr lang="tr-TR" sz="1400" dirty="0">
                  <a:solidFill>
                    <a:schemeClr val="bg1">
                      <a:lumMod val="50000"/>
                    </a:schemeClr>
                  </a:solidFill>
                  <a:latin typeface="Trebuchet MS" pitchFamily="34" charset="0"/>
                </a:rPr>
                <a:t>TYPES</a:t>
              </a:r>
            </a:p>
          </p:txBody>
        </p:sp>
      </p:grpSp>
      <p:grpSp>
        <p:nvGrpSpPr>
          <p:cNvPr id="25" name="Grup 14">
            <a:extLst>
              <a:ext uri="{FF2B5EF4-FFF2-40B4-BE49-F238E27FC236}">
                <a16:creationId xmlns:a16="http://schemas.microsoft.com/office/drawing/2014/main" id="{2F89BD5D-429F-4559-BF91-20BB254ACABA}"/>
              </a:ext>
            </a:extLst>
          </p:cNvPr>
          <p:cNvGrpSpPr/>
          <p:nvPr/>
        </p:nvGrpSpPr>
        <p:grpSpPr>
          <a:xfrm>
            <a:off x="1" y="0"/>
            <a:ext cx="9144000" cy="1481456"/>
            <a:chOff x="1" y="0"/>
            <a:chExt cx="9144000" cy="1481456"/>
          </a:xfrm>
        </p:grpSpPr>
        <p:pic>
          <p:nvPicPr>
            <p:cNvPr id="27" name="Resim 17">
              <a:extLst>
                <a:ext uri="{FF2B5EF4-FFF2-40B4-BE49-F238E27FC236}">
                  <a16:creationId xmlns:a16="http://schemas.microsoft.com/office/drawing/2014/main" id="{6E73CCC4-37CF-4D1D-A4F6-05BC9F1726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1481456"/>
            </a:xfrm>
            <a:prstGeom prst="rect">
              <a:avLst/>
            </a:prstGeom>
          </p:spPr>
        </p:pic>
        <p:grpSp>
          <p:nvGrpSpPr>
            <p:cNvPr id="28" name="Grup 18">
              <a:extLst>
                <a:ext uri="{FF2B5EF4-FFF2-40B4-BE49-F238E27FC236}">
                  <a16:creationId xmlns:a16="http://schemas.microsoft.com/office/drawing/2014/main" id="{A1FE1605-02C7-4CF3-8AAA-9E215F2F7682}"/>
                </a:ext>
              </a:extLst>
            </p:cNvPr>
            <p:cNvGrpSpPr/>
            <p:nvPr/>
          </p:nvGrpSpPr>
          <p:grpSpPr>
            <a:xfrm>
              <a:off x="381000" y="100588"/>
              <a:ext cx="4572000" cy="646331"/>
              <a:chOff x="381000" y="100588"/>
              <a:chExt cx="4572000" cy="646331"/>
            </a:xfrm>
          </p:grpSpPr>
          <p:sp>
            <p:nvSpPr>
              <p:cNvPr id="29" name="Metin kutusu 19">
                <a:extLst>
                  <a:ext uri="{FF2B5EF4-FFF2-40B4-BE49-F238E27FC236}">
                    <a16:creationId xmlns:a16="http://schemas.microsoft.com/office/drawing/2014/main" id="{8B8F79D2-C6D8-4AC4-A355-ABB0F2FA0448}"/>
                  </a:ext>
                </a:extLst>
              </p:cNvPr>
              <p:cNvSpPr txBox="1"/>
              <p:nvPr/>
            </p:nvSpPr>
            <p:spPr>
              <a:xfrm>
                <a:off x="381000" y="100588"/>
                <a:ext cx="4572000" cy="646331"/>
              </a:xfrm>
              <a:prstGeom prst="rect">
                <a:avLst/>
              </a:prstGeom>
              <a:noFill/>
            </p:spPr>
            <p:txBody>
              <a:bodyPr wrap="square" rtlCol="0">
                <a:spAutoFit/>
              </a:bodyPr>
              <a:lstStyle/>
              <a:p>
                <a:r>
                  <a:rPr lang="da-DK" sz="3600" dirty="0">
                    <a:solidFill>
                      <a:schemeClr val="bg1"/>
                    </a:solidFill>
                    <a:latin typeface="Trebuchet MS" pitchFamily="34" charset="0"/>
                  </a:rPr>
                  <a:t>Products </a:t>
                </a:r>
                <a:endParaRPr lang="tr-TR" sz="1600" dirty="0">
                  <a:solidFill>
                    <a:schemeClr val="bg1"/>
                  </a:solidFill>
                  <a:latin typeface="Trebuchet MS" pitchFamily="34" charset="0"/>
                </a:endParaRPr>
              </a:p>
            </p:txBody>
          </p:sp>
          <p:sp>
            <p:nvSpPr>
              <p:cNvPr id="30" name="Dikdörtgen 20">
                <a:extLst>
                  <a:ext uri="{FF2B5EF4-FFF2-40B4-BE49-F238E27FC236}">
                    <a16:creationId xmlns:a16="http://schemas.microsoft.com/office/drawing/2014/main" id="{6E5D102A-C401-4A24-ADFC-40D26D447954}"/>
                  </a:ext>
                </a:extLst>
              </p:cNvPr>
              <p:cNvSpPr/>
              <p:nvPr/>
            </p:nvSpPr>
            <p:spPr>
              <a:xfrm>
                <a:off x="2263512" y="127024"/>
                <a:ext cx="184731" cy="369332"/>
              </a:xfrm>
              <a:prstGeom prst="rect">
                <a:avLst/>
              </a:prstGeom>
            </p:spPr>
            <p:txBody>
              <a:bodyPr wrap="none">
                <a:spAutoFit/>
              </a:bodyPr>
              <a:lstStyle/>
              <a:p>
                <a:endParaRPr lang="da-DK" dirty="0">
                  <a:solidFill>
                    <a:schemeClr val="bg1"/>
                  </a:solidFill>
                  <a:latin typeface="Trebuchet MS" pitchFamily="34" charset="0"/>
                </a:endParaRPr>
              </a:p>
            </p:txBody>
          </p:sp>
        </p:grpSp>
      </p:grpSp>
      <p:sp>
        <p:nvSpPr>
          <p:cNvPr id="31" name="Metin kutusu 8">
            <a:extLst>
              <a:ext uri="{FF2B5EF4-FFF2-40B4-BE49-F238E27FC236}">
                <a16:creationId xmlns:a16="http://schemas.microsoft.com/office/drawing/2014/main" id="{DC85340D-ED69-4BF0-9A99-565B8653026B}"/>
              </a:ext>
            </a:extLst>
          </p:cNvPr>
          <p:cNvSpPr txBox="1"/>
          <p:nvPr/>
        </p:nvSpPr>
        <p:spPr>
          <a:xfrm>
            <a:off x="6019800" y="878260"/>
            <a:ext cx="3045917" cy="461665"/>
          </a:xfrm>
          <a:prstGeom prst="rect">
            <a:avLst/>
          </a:prstGeom>
          <a:noFill/>
        </p:spPr>
        <p:txBody>
          <a:bodyPr wrap="square" rtlCol="0">
            <a:spAutoFit/>
          </a:bodyPr>
          <a:lstStyle/>
          <a:p>
            <a:r>
              <a:rPr lang="da-DK" sz="2400" b="1" dirty="0">
                <a:solidFill>
                  <a:schemeClr val="tx1">
                    <a:lumMod val="75000"/>
                    <a:lumOff val="25000"/>
                  </a:schemeClr>
                </a:solidFill>
                <a:latin typeface="Trebuchet MS" pitchFamily="34" charset="0"/>
              </a:rPr>
              <a:t>SUSPENSION TYPES</a:t>
            </a:r>
            <a:endParaRPr lang="tr-TR" sz="2400" b="1" dirty="0">
              <a:solidFill>
                <a:schemeClr val="tx1">
                  <a:lumMod val="75000"/>
                  <a:lumOff val="25000"/>
                </a:schemeClr>
              </a:solidFill>
              <a:latin typeface="Trebuchet MS" pitchFamily="34" charset="0"/>
            </a:endParaRPr>
          </a:p>
        </p:txBody>
      </p:sp>
      <p:pic>
        <p:nvPicPr>
          <p:cNvPr id="10242" name="Picture 2" descr="http://www.fabricair.com/sites/default/files/styles/large/public/fabricair_suspensiontype_12-1.png?itok=W9Rqcnzb">
            <a:extLst>
              <a:ext uri="{FF2B5EF4-FFF2-40B4-BE49-F238E27FC236}">
                <a16:creationId xmlns:a16="http://schemas.microsoft.com/office/drawing/2014/main" id="{956F334B-932C-4D05-B437-6E41B2F265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5733" y="1473039"/>
            <a:ext cx="4572000" cy="32956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9CF79C5-CEE7-4404-BBC6-594B9520EE31}"/>
              </a:ext>
            </a:extLst>
          </p:cNvPr>
          <p:cNvSpPr/>
          <p:nvPr/>
        </p:nvSpPr>
        <p:spPr>
          <a:xfrm>
            <a:off x="838200" y="1527828"/>
            <a:ext cx="4572000" cy="1200329"/>
          </a:xfrm>
          <a:prstGeom prst="rect">
            <a:avLst/>
          </a:prstGeom>
        </p:spPr>
        <p:txBody>
          <a:bodyPr>
            <a:spAutoFit/>
          </a:bodyPr>
          <a:lstStyle/>
          <a:p>
            <a:r>
              <a:rPr lang="en-US" b="1" dirty="0">
                <a:solidFill>
                  <a:srgbClr val="000000"/>
                </a:solidFill>
                <a:latin typeface="pt Sans"/>
              </a:rPr>
              <a:t>Type 12</a:t>
            </a:r>
          </a:p>
          <a:p>
            <a:pPr>
              <a:buFont typeface="Arial" panose="020B0604020202020204" pitchFamily="34" charset="0"/>
              <a:buChar char="•"/>
            </a:pPr>
            <a:r>
              <a:rPr lang="en-US" dirty="0">
                <a:solidFill>
                  <a:srgbClr val="000000"/>
                </a:solidFill>
                <a:latin typeface="pt Sans"/>
              </a:rPr>
              <a:t> Great for low ceiling heights</a:t>
            </a:r>
          </a:p>
          <a:p>
            <a:pPr>
              <a:buFont typeface="Arial" panose="020B0604020202020204" pitchFamily="34" charset="0"/>
              <a:buChar char="•"/>
            </a:pPr>
            <a:r>
              <a:rPr lang="en-US" dirty="0">
                <a:solidFill>
                  <a:srgbClr val="000000"/>
                </a:solidFill>
                <a:latin typeface="pt Sans"/>
              </a:rPr>
              <a:t> Great for frequently washed applications</a:t>
            </a:r>
          </a:p>
          <a:p>
            <a:pPr>
              <a:buFont typeface="Arial" panose="020B0604020202020204" pitchFamily="34" charset="0"/>
              <a:buChar char="•"/>
            </a:pPr>
            <a:r>
              <a:rPr lang="en-US" dirty="0">
                <a:solidFill>
                  <a:srgbClr val="000000"/>
                </a:solidFill>
                <a:latin typeface="pt Sans"/>
              </a:rPr>
              <a:t> Inexpensive</a:t>
            </a:r>
            <a:endParaRPr lang="en-US" b="0" i="0" dirty="0">
              <a:solidFill>
                <a:srgbClr val="000000"/>
              </a:solidFill>
              <a:effectLst/>
              <a:latin typeface="pt Sans"/>
            </a:endParaRPr>
          </a:p>
        </p:txBody>
      </p:sp>
    </p:spTree>
    <p:extLst>
      <p:ext uri="{BB962C8B-B14F-4D97-AF65-F5344CB8AC3E}">
        <p14:creationId xmlns:p14="http://schemas.microsoft.com/office/powerpoint/2010/main" val="3110981030"/>
      </p:ext>
    </p:extLst>
  </p:cSld>
  <p:clrMapOvr>
    <a:masterClrMapping/>
  </p:clrMapOvr>
  <p:transition spd="med">
    <p:pull/>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 5"/>
          <p:cNvGrpSpPr/>
          <p:nvPr/>
        </p:nvGrpSpPr>
        <p:grpSpPr>
          <a:xfrm>
            <a:off x="6705599" y="655370"/>
            <a:ext cx="2105804" cy="637500"/>
            <a:chOff x="6660644" y="720155"/>
            <a:chExt cx="1803688" cy="563190"/>
          </a:xfrm>
        </p:grpSpPr>
        <p:sp>
          <p:nvSpPr>
            <p:cNvPr id="7" name="Metin kutusu 6"/>
            <p:cNvSpPr txBox="1"/>
            <p:nvPr/>
          </p:nvSpPr>
          <p:spPr>
            <a:xfrm>
              <a:off x="6660644" y="720155"/>
              <a:ext cx="1803688" cy="407851"/>
            </a:xfrm>
            <a:prstGeom prst="rect">
              <a:avLst/>
            </a:prstGeom>
            <a:noFill/>
          </p:spPr>
          <p:txBody>
            <a:bodyPr wrap="square" rtlCol="0">
              <a:spAutoFit/>
            </a:bodyPr>
            <a:lstStyle/>
            <a:p>
              <a:r>
                <a:rPr lang="tr-TR" sz="2400" b="1" dirty="0">
                  <a:solidFill>
                    <a:schemeClr val="accent2">
                      <a:lumMod val="50000"/>
                    </a:schemeClr>
                  </a:solidFill>
                  <a:latin typeface="Trebuchet MS" pitchFamily="34" charset="0"/>
                </a:rPr>
                <a:t>SUSPENSION</a:t>
              </a:r>
            </a:p>
          </p:txBody>
        </p:sp>
        <p:sp>
          <p:nvSpPr>
            <p:cNvPr id="8" name="Dikdörtgen 7"/>
            <p:cNvSpPr/>
            <p:nvPr/>
          </p:nvSpPr>
          <p:spPr>
            <a:xfrm>
              <a:off x="7770196" y="1011444"/>
              <a:ext cx="694136" cy="271901"/>
            </a:xfrm>
            <a:prstGeom prst="rect">
              <a:avLst/>
            </a:prstGeom>
          </p:spPr>
          <p:txBody>
            <a:bodyPr wrap="square">
              <a:spAutoFit/>
            </a:bodyPr>
            <a:lstStyle/>
            <a:p>
              <a:r>
                <a:rPr lang="tr-TR" sz="1400" dirty="0">
                  <a:solidFill>
                    <a:schemeClr val="bg1">
                      <a:lumMod val="50000"/>
                    </a:schemeClr>
                  </a:solidFill>
                  <a:latin typeface="Trebuchet MS" pitchFamily="34" charset="0"/>
                </a:rPr>
                <a:t>TYPES</a:t>
              </a:r>
            </a:p>
          </p:txBody>
        </p:sp>
      </p:grpSp>
      <p:grpSp>
        <p:nvGrpSpPr>
          <p:cNvPr id="25" name="Grup 14">
            <a:extLst>
              <a:ext uri="{FF2B5EF4-FFF2-40B4-BE49-F238E27FC236}">
                <a16:creationId xmlns:a16="http://schemas.microsoft.com/office/drawing/2014/main" id="{2F89BD5D-429F-4559-BF91-20BB254ACABA}"/>
              </a:ext>
            </a:extLst>
          </p:cNvPr>
          <p:cNvGrpSpPr/>
          <p:nvPr/>
        </p:nvGrpSpPr>
        <p:grpSpPr>
          <a:xfrm>
            <a:off x="1" y="0"/>
            <a:ext cx="9144000" cy="1481456"/>
            <a:chOff x="1" y="0"/>
            <a:chExt cx="9144000" cy="1481456"/>
          </a:xfrm>
        </p:grpSpPr>
        <p:pic>
          <p:nvPicPr>
            <p:cNvPr id="27" name="Resim 17">
              <a:extLst>
                <a:ext uri="{FF2B5EF4-FFF2-40B4-BE49-F238E27FC236}">
                  <a16:creationId xmlns:a16="http://schemas.microsoft.com/office/drawing/2014/main" id="{6E73CCC4-37CF-4D1D-A4F6-05BC9F1726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1481456"/>
            </a:xfrm>
            <a:prstGeom prst="rect">
              <a:avLst/>
            </a:prstGeom>
          </p:spPr>
        </p:pic>
        <p:grpSp>
          <p:nvGrpSpPr>
            <p:cNvPr id="28" name="Grup 18">
              <a:extLst>
                <a:ext uri="{FF2B5EF4-FFF2-40B4-BE49-F238E27FC236}">
                  <a16:creationId xmlns:a16="http://schemas.microsoft.com/office/drawing/2014/main" id="{A1FE1605-02C7-4CF3-8AAA-9E215F2F7682}"/>
                </a:ext>
              </a:extLst>
            </p:cNvPr>
            <p:cNvGrpSpPr/>
            <p:nvPr/>
          </p:nvGrpSpPr>
          <p:grpSpPr>
            <a:xfrm>
              <a:off x="381000" y="100588"/>
              <a:ext cx="4572000" cy="646331"/>
              <a:chOff x="381000" y="100588"/>
              <a:chExt cx="4572000" cy="646331"/>
            </a:xfrm>
          </p:grpSpPr>
          <p:sp>
            <p:nvSpPr>
              <p:cNvPr id="29" name="Metin kutusu 19">
                <a:extLst>
                  <a:ext uri="{FF2B5EF4-FFF2-40B4-BE49-F238E27FC236}">
                    <a16:creationId xmlns:a16="http://schemas.microsoft.com/office/drawing/2014/main" id="{8B8F79D2-C6D8-4AC4-A355-ABB0F2FA0448}"/>
                  </a:ext>
                </a:extLst>
              </p:cNvPr>
              <p:cNvSpPr txBox="1"/>
              <p:nvPr/>
            </p:nvSpPr>
            <p:spPr>
              <a:xfrm>
                <a:off x="381000" y="100588"/>
                <a:ext cx="4572000" cy="646331"/>
              </a:xfrm>
              <a:prstGeom prst="rect">
                <a:avLst/>
              </a:prstGeom>
              <a:noFill/>
            </p:spPr>
            <p:txBody>
              <a:bodyPr wrap="square" rtlCol="0">
                <a:spAutoFit/>
              </a:bodyPr>
              <a:lstStyle/>
              <a:p>
                <a:r>
                  <a:rPr lang="da-DK" sz="3600" dirty="0">
                    <a:solidFill>
                      <a:schemeClr val="bg1"/>
                    </a:solidFill>
                    <a:latin typeface="Trebuchet MS" pitchFamily="34" charset="0"/>
                  </a:rPr>
                  <a:t>Products </a:t>
                </a:r>
                <a:endParaRPr lang="tr-TR" sz="1600" dirty="0">
                  <a:solidFill>
                    <a:schemeClr val="bg1"/>
                  </a:solidFill>
                  <a:latin typeface="Trebuchet MS" pitchFamily="34" charset="0"/>
                </a:endParaRPr>
              </a:p>
            </p:txBody>
          </p:sp>
          <p:sp>
            <p:nvSpPr>
              <p:cNvPr id="30" name="Dikdörtgen 20">
                <a:extLst>
                  <a:ext uri="{FF2B5EF4-FFF2-40B4-BE49-F238E27FC236}">
                    <a16:creationId xmlns:a16="http://schemas.microsoft.com/office/drawing/2014/main" id="{6E5D102A-C401-4A24-ADFC-40D26D447954}"/>
                  </a:ext>
                </a:extLst>
              </p:cNvPr>
              <p:cNvSpPr/>
              <p:nvPr/>
            </p:nvSpPr>
            <p:spPr>
              <a:xfrm>
                <a:off x="2263512" y="127024"/>
                <a:ext cx="184731" cy="369332"/>
              </a:xfrm>
              <a:prstGeom prst="rect">
                <a:avLst/>
              </a:prstGeom>
            </p:spPr>
            <p:txBody>
              <a:bodyPr wrap="none">
                <a:spAutoFit/>
              </a:bodyPr>
              <a:lstStyle/>
              <a:p>
                <a:endParaRPr lang="da-DK" dirty="0">
                  <a:solidFill>
                    <a:schemeClr val="bg1"/>
                  </a:solidFill>
                  <a:latin typeface="Trebuchet MS" pitchFamily="34" charset="0"/>
                </a:endParaRPr>
              </a:p>
            </p:txBody>
          </p:sp>
        </p:grpSp>
      </p:grpSp>
      <p:sp>
        <p:nvSpPr>
          <p:cNvPr id="31" name="Metin kutusu 8">
            <a:extLst>
              <a:ext uri="{FF2B5EF4-FFF2-40B4-BE49-F238E27FC236}">
                <a16:creationId xmlns:a16="http://schemas.microsoft.com/office/drawing/2014/main" id="{DC85340D-ED69-4BF0-9A99-565B8653026B}"/>
              </a:ext>
            </a:extLst>
          </p:cNvPr>
          <p:cNvSpPr txBox="1"/>
          <p:nvPr/>
        </p:nvSpPr>
        <p:spPr>
          <a:xfrm>
            <a:off x="6019800" y="878260"/>
            <a:ext cx="3045917" cy="461665"/>
          </a:xfrm>
          <a:prstGeom prst="rect">
            <a:avLst/>
          </a:prstGeom>
          <a:noFill/>
        </p:spPr>
        <p:txBody>
          <a:bodyPr wrap="square" rtlCol="0">
            <a:spAutoFit/>
          </a:bodyPr>
          <a:lstStyle/>
          <a:p>
            <a:r>
              <a:rPr lang="da-DK" sz="2400" b="1" dirty="0">
                <a:solidFill>
                  <a:schemeClr val="tx1">
                    <a:lumMod val="75000"/>
                    <a:lumOff val="25000"/>
                  </a:schemeClr>
                </a:solidFill>
                <a:latin typeface="Trebuchet MS" pitchFamily="34" charset="0"/>
              </a:rPr>
              <a:t>SUSPENSION TYPES</a:t>
            </a:r>
            <a:endParaRPr lang="tr-TR" sz="2400" b="1" dirty="0">
              <a:solidFill>
                <a:schemeClr val="tx1">
                  <a:lumMod val="75000"/>
                  <a:lumOff val="25000"/>
                </a:schemeClr>
              </a:solidFill>
              <a:latin typeface="Trebuchet MS" pitchFamily="34" charset="0"/>
            </a:endParaRPr>
          </a:p>
        </p:txBody>
      </p:sp>
      <p:pic>
        <p:nvPicPr>
          <p:cNvPr id="16386" name="Picture 2" descr="http://www.fabricair.com/sites/default/files/styles/large/public/fabricair_suspensiontype_13-1_0.png?itok=GtnXg-xG">
            <a:extLst>
              <a:ext uri="{FF2B5EF4-FFF2-40B4-BE49-F238E27FC236}">
                <a16:creationId xmlns:a16="http://schemas.microsoft.com/office/drawing/2014/main" id="{F3D7573F-BABA-4538-B24F-F15DA838FB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562100"/>
            <a:ext cx="4572000" cy="32956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950A825-237C-4A1D-A757-02D71FFD6368}"/>
              </a:ext>
            </a:extLst>
          </p:cNvPr>
          <p:cNvSpPr/>
          <p:nvPr/>
        </p:nvSpPr>
        <p:spPr>
          <a:xfrm>
            <a:off x="762000" y="1582044"/>
            <a:ext cx="4572000" cy="1754326"/>
          </a:xfrm>
          <a:prstGeom prst="rect">
            <a:avLst/>
          </a:prstGeom>
        </p:spPr>
        <p:txBody>
          <a:bodyPr>
            <a:spAutoFit/>
          </a:bodyPr>
          <a:lstStyle/>
          <a:p>
            <a:r>
              <a:rPr lang="en-US" b="1" dirty="0">
                <a:solidFill>
                  <a:srgbClr val="000000"/>
                </a:solidFill>
                <a:latin typeface="pt Sans"/>
              </a:rPr>
              <a:t>Type 13</a:t>
            </a:r>
          </a:p>
          <a:p>
            <a:pPr>
              <a:buFont typeface="Arial" panose="020B0604020202020204" pitchFamily="34" charset="0"/>
              <a:buChar char="•"/>
            </a:pPr>
            <a:r>
              <a:rPr lang="en-US" dirty="0">
                <a:solidFill>
                  <a:srgbClr val="000000"/>
                </a:solidFill>
                <a:latin typeface="pt Sans"/>
              </a:rPr>
              <a:t> Aesthetically pleasing installation</a:t>
            </a:r>
          </a:p>
          <a:p>
            <a:pPr>
              <a:buFont typeface="Arial" panose="020B0604020202020204" pitchFamily="34" charset="0"/>
              <a:buChar char="•"/>
            </a:pPr>
            <a:r>
              <a:rPr lang="en-US" dirty="0">
                <a:solidFill>
                  <a:srgbClr val="000000"/>
                </a:solidFill>
                <a:latin typeface="pt Sans"/>
              </a:rPr>
              <a:t> Flexible in high ceiling heights</a:t>
            </a:r>
          </a:p>
          <a:p>
            <a:pPr>
              <a:buFont typeface="Arial" panose="020B0604020202020204" pitchFamily="34" charset="0"/>
              <a:buChar char="•"/>
            </a:pPr>
            <a:r>
              <a:rPr lang="en-US" dirty="0">
                <a:solidFill>
                  <a:srgbClr val="000000"/>
                </a:solidFill>
                <a:latin typeface="pt Sans"/>
              </a:rPr>
              <a:t> Great for larger diameters</a:t>
            </a:r>
          </a:p>
          <a:p>
            <a:pPr>
              <a:buFont typeface="Arial" panose="020B0604020202020204" pitchFamily="34" charset="0"/>
              <a:buChar char="•"/>
            </a:pPr>
            <a:r>
              <a:rPr lang="en-US" dirty="0">
                <a:solidFill>
                  <a:srgbClr val="000000"/>
                </a:solidFill>
                <a:latin typeface="pt Sans"/>
              </a:rPr>
              <a:t> Stable installation</a:t>
            </a:r>
          </a:p>
          <a:p>
            <a:pPr>
              <a:buFont typeface="Arial" panose="020B0604020202020204" pitchFamily="34" charset="0"/>
              <a:buChar char="•"/>
            </a:pPr>
            <a:r>
              <a:rPr lang="en-US" dirty="0">
                <a:solidFill>
                  <a:srgbClr val="000000"/>
                </a:solidFill>
                <a:latin typeface="pt Sans"/>
              </a:rPr>
              <a:t> Great for frequent wash applications</a:t>
            </a:r>
            <a:endParaRPr lang="en-US" b="0" i="0" dirty="0">
              <a:solidFill>
                <a:srgbClr val="000000"/>
              </a:solidFill>
              <a:effectLst/>
              <a:latin typeface="pt Sans"/>
            </a:endParaRPr>
          </a:p>
        </p:txBody>
      </p:sp>
    </p:spTree>
    <p:extLst>
      <p:ext uri="{BB962C8B-B14F-4D97-AF65-F5344CB8AC3E}">
        <p14:creationId xmlns:p14="http://schemas.microsoft.com/office/powerpoint/2010/main" val="1263429634"/>
      </p:ext>
    </p:extLst>
  </p:cSld>
  <p:clrMapOvr>
    <a:masterClrMapping/>
  </p:clrMapOvr>
  <p:transition spd="med">
    <p:pull/>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 5"/>
          <p:cNvGrpSpPr/>
          <p:nvPr/>
        </p:nvGrpSpPr>
        <p:grpSpPr>
          <a:xfrm>
            <a:off x="6705599" y="655370"/>
            <a:ext cx="2105804" cy="637500"/>
            <a:chOff x="6660644" y="720155"/>
            <a:chExt cx="1803688" cy="563190"/>
          </a:xfrm>
        </p:grpSpPr>
        <p:sp>
          <p:nvSpPr>
            <p:cNvPr id="7" name="Metin kutusu 6"/>
            <p:cNvSpPr txBox="1"/>
            <p:nvPr/>
          </p:nvSpPr>
          <p:spPr>
            <a:xfrm>
              <a:off x="6660644" y="720155"/>
              <a:ext cx="1803688" cy="407851"/>
            </a:xfrm>
            <a:prstGeom prst="rect">
              <a:avLst/>
            </a:prstGeom>
            <a:noFill/>
          </p:spPr>
          <p:txBody>
            <a:bodyPr wrap="square" rtlCol="0">
              <a:spAutoFit/>
            </a:bodyPr>
            <a:lstStyle/>
            <a:p>
              <a:r>
                <a:rPr lang="tr-TR" sz="2400" b="1" dirty="0">
                  <a:solidFill>
                    <a:schemeClr val="accent2">
                      <a:lumMod val="50000"/>
                    </a:schemeClr>
                  </a:solidFill>
                  <a:latin typeface="Trebuchet MS" pitchFamily="34" charset="0"/>
                </a:rPr>
                <a:t>SUSPENSION</a:t>
              </a:r>
            </a:p>
          </p:txBody>
        </p:sp>
        <p:sp>
          <p:nvSpPr>
            <p:cNvPr id="8" name="Dikdörtgen 7"/>
            <p:cNvSpPr/>
            <p:nvPr/>
          </p:nvSpPr>
          <p:spPr>
            <a:xfrm>
              <a:off x="7770196" y="1011444"/>
              <a:ext cx="694136" cy="271901"/>
            </a:xfrm>
            <a:prstGeom prst="rect">
              <a:avLst/>
            </a:prstGeom>
          </p:spPr>
          <p:txBody>
            <a:bodyPr wrap="square">
              <a:spAutoFit/>
            </a:bodyPr>
            <a:lstStyle/>
            <a:p>
              <a:r>
                <a:rPr lang="tr-TR" sz="1400" dirty="0">
                  <a:solidFill>
                    <a:schemeClr val="bg1">
                      <a:lumMod val="50000"/>
                    </a:schemeClr>
                  </a:solidFill>
                  <a:latin typeface="Trebuchet MS" pitchFamily="34" charset="0"/>
                </a:rPr>
                <a:t>TYPES</a:t>
              </a:r>
            </a:p>
          </p:txBody>
        </p:sp>
      </p:grpSp>
      <p:grpSp>
        <p:nvGrpSpPr>
          <p:cNvPr id="25" name="Grup 14">
            <a:extLst>
              <a:ext uri="{FF2B5EF4-FFF2-40B4-BE49-F238E27FC236}">
                <a16:creationId xmlns:a16="http://schemas.microsoft.com/office/drawing/2014/main" id="{2F89BD5D-429F-4559-BF91-20BB254ACABA}"/>
              </a:ext>
            </a:extLst>
          </p:cNvPr>
          <p:cNvGrpSpPr/>
          <p:nvPr/>
        </p:nvGrpSpPr>
        <p:grpSpPr>
          <a:xfrm>
            <a:off x="1" y="0"/>
            <a:ext cx="9144000" cy="1481456"/>
            <a:chOff x="1" y="0"/>
            <a:chExt cx="9144000" cy="1481456"/>
          </a:xfrm>
        </p:grpSpPr>
        <p:pic>
          <p:nvPicPr>
            <p:cNvPr id="27" name="Resim 17">
              <a:extLst>
                <a:ext uri="{FF2B5EF4-FFF2-40B4-BE49-F238E27FC236}">
                  <a16:creationId xmlns:a16="http://schemas.microsoft.com/office/drawing/2014/main" id="{6E73CCC4-37CF-4D1D-A4F6-05BC9F1726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1481456"/>
            </a:xfrm>
            <a:prstGeom prst="rect">
              <a:avLst/>
            </a:prstGeom>
          </p:spPr>
        </p:pic>
        <p:grpSp>
          <p:nvGrpSpPr>
            <p:cNvPr id="28" name="Grup 18">
              <a:extLst>
                <a:ext uri="{FF2B5EF4-FFF2-40B4-BE49-F238E27FC236}">
                  <a16:creationId xmlns:a16="http://schemas.microsoft.com/office/drawing/2014/main" id="{A1FE1605-02C7-4CF3-8AAA-9E215F2F7682}"/>
                </a:ext>
              </a:extLst>
            </p:cNvPr>
            <p:cNvGrpSpPr/>
            <p:nvPr/>
          </p:nvGrpSpPr>
          <p:grpSpPr>
            <a:xfrm>
              <a:off x="381000" y="100588"/>
              <a:ext cx="4572000" cy="646331"/>
              <a:chOff x="381000" y="100588"/>
              <a:chExt cx="4572000" cy="646331"/>
            </a:xfrm>
          </p:grpSpPr>
          <p:sp>
            <p:nvSpPr>
              <p:cNvPr id="29" name="Metin kutusu 19">
                <a:extLst>
                  <a:ext uri="{FF2B5EF4-FFF2-40B4-BE49-F238E27FC236}">
                    <a16:creationId xmlns:a16="http://schemas.microsoft.com/office/drawing/2014/main" id="{8B8F79D2-C6D8-4AC4-A355-ABB0F2FA0448}"/>
                  </a:ext>
                </a:extLst>
              </p:cNvPr>
              <p:cNvSpPr txBox="1"/>
              <p:nvPr/>
            </p:nvSpPr>
            <p:spPr>
              <a:xfrm>
                <a:off x="381000" y="100588"/>
                <a:ext cx="4572000" cy="646331"/>
              </a:xfrm>
              <a:prstGeom prst="rect">
                <a:avLst/>
              </a:prstGeom>
              <a:noFill/>
            </p:spPr>
            <p:txBody>
              <a:bodyPr wrap="square" rtlCol="0">
                <a:spAutoFit/>
              </a:bodyPr>
              <a:lstStyle/>
              <a:p>
                <a:r>
                  <a:rPr lang="da-DK" sz="3600" dirty="0">
                    <a:solidFill>
                      <a:schemeClr val="bg1"/>
                    </a:solidFill>
                    <a:latin typeface="Trebuchet MS" pitchFamily="34" charset="0"/>
                  </a:rPr>
                  <a:t>Applications </a:t>
                </a:r>
                <a:endParaRPr lang="tr-TR" sz="1600" dirty="0">
                  <a:solidFill>
                    <a:schemeClr val="bg1"/>
                  </a:solidFill>
                  <a:latin typeface="Trebuchet MS" pitchFamily="34" charset="0"/>
                </a:endParaRPr>
              </a:p>
            </p:txBody>
          </p:sp>
          <p:sp>
            <p:nvSpPr>
              <p:cNvPr id="30" name="Dikdörtgen 20">
                <a:extLst>
                  <a:ext uri="{FF2B5EF4-FFF2-40B4-BE49-F238E27FC236}">
                    <a16:creationId xmlns:a16="http://schemas.microsoft.com/office/drawing/2014/main" id="{6E5D102A-C401-4A24-ADFC-40D26D447954}"/>
                  </a:ext>
                </a:extLst>
              </p:cNvPr>
              <p:cNvSpPr/>
              <p:nvPr/>
            </p:nvSpPr>
            <p:spPr>
              <a:xfrm>
                <a:off x="2263512" y="127024"/>
                <a:ext cx="184731" cy="369332"/>
              </a:xfrm>
              <a:prstGeom prst="rect">
                <a:avLst/>
              </a:prstGeom>
            </p:spPr>
            <p:txBody>
              <a:bodyPr wrap="none">
                <a:spAutoFit/>
              </a:bodyPr>
              <a:lstStyle/>
              <a:p>
                <a:endParaRPr lang="da-DK" dirty="0">
                  <a:solidFill>
                    <a:schemeClr val="bg1"/>
                  </a:solidFill>
                  <a:latin typeface="Trebuchet MS" pitchFamily="34" charset="0"/>
                </a:endParaRPr>
              </a:p>
            </p:txBody>
          </p:sp>
        </p:grpSp>
      </p:grpSp>
      <p:sp>
        <p:nvSpPr>
          <p:cNvPr id="31" name="Metin kutusu 8">
            <a:extLst>
              <a:ext uri="{FF2B5EF4-FFF2-40B4-BE49-F238E27FC236}">
                <a16:creationId xmlns:a16="http://schemas.microsoft.com/office/drawing/2014/main" id="{DC85340D-ED69-4BF0-9A99-565B8653026B}"/>
              </a:ext>
            </a:extLst>
          </p:cNvPr>
          <p:cNvSpPr txBox="1"/>
          <p:nvPr/>
        </p:nvSpPr>
        <p:spPr>
          <a:xfrm>
            <a:off x="1257300" y="1657350"/>
            <a:ext cx="7391400" cy="4431983"/>
          </a:xfrm>
          <a:prstGeom prst="rect">
            <a:avLst/>
          </a:prstGeom>
          <a:noFill/>
        </p:spPr>
        <p:txBody>
          <a:bodyPr wrap="square" rtlCol="0">
            <a:spAutoFit/>
          </a:bodyPr>
          <a:lstStyle/>
          <a:p>
            <a:r>
              <a:rPr lang="da-DK" sz="3200" dirty="0">
                <a:solidFill>
                  <a:srgbClr val="FF0000"/>
                </a:solidFill>
                <a:latin typeface="Trebuchet MS" panose="020B0603020202020204" pitchFamily="34" charset="0"/>
                <a:cs typeface="Leelawadee UI Semilight" panose="020B0402040204020203" pitchFamily="34" charset="-34"/>
              </a:rPr>
              <a:t>◼</a:t>
            </a:r>
            <a:r>
              <a:rPr lang="da-DK" sz="3200" dirty="0">
                <a:solidFill>
                  <a:schemeClr val="tx1">
                    <a:lumMod val="75000"/>
                    <a:lumOff val="25000"/>
                  </a:schemeClr>
                </a:solidFill>
                <a:latin typeface="Trebuchet MS" panose="020B0603020202020204" pitchFamily="34" charset="0"/>
                <a:cs typeface="Leelawadee UI Semilight" panose="020B0402040204020203" pitchFamily="34" charset="-34"/>
              </a:rPr>
              <a:t> </a:t>
            </a:r>
            <a:r>
              <a:rPr lang="da-DK" sz="3200" dirty="0">
                <a:solidFill>
                  <a:schemeClr val="tx1">
                    <a:lumMod val="75000"/>
                    <a:lumOff val="25000"/>
                  </a:schemeClr>
                </a:solidFill>
                <a:latin typeface="Trebuchet MS" panose="020B0603020202020204" pitchFamily="34" charset="0"/>
              </a:rPr>
              <a:t>FOOD</a:t>
            </a:r>
          </a:p>
          <a:p>
            <a:r>
              <a:rPr lang="da-DK" sz="3200" dirty="0">
                <a:solidFill>
                  <a:schemeClr val="accent1"/>
                </a:solidFill>
                <a:latin typeface="Trebuchet MS" panose="020B0603020202020204" pitchFamily="34" charset="0"/>
                <a:cs typeface="Leelawadee UI Semilight" panose="020B0402040204020203" pitchFamily="34" charset="-34"/>
              </a:rPr>
              <a:t>◼</a:t>
            </a:r>
            <a:r>
              <a:rPr lang="da-DK" sz="3200" dirty="0">
                <a:solidFill>
                  <a:schemeClr val="tx1">
                    <a:lumMod val="75000"/>
                    <a:lumOff val="25000"/>
                  </a:schemeClr>
                </a:solidFill>
                <a:latin typeface="Trebuchet MS" panose="020B0603020202020204" pitchFamily="34" charset="0"/>
                <a:cs typeface="Leelawadee UI Semilight" panose="020B0402040204020203" pitchFamily="34" charset="-34"/>
              </a:rPr>
              <a:t> </a:t>
            </a:r>
            <a:r>
              <a:rPr lang="da-DK" sz="3200" dirty="0">
                <a:solidFill>
                  <a:schemeClr val="tx1">
                    <a:lumMod val="75000"/>
                    <a:lumOff val="25000"/>
                  </a:schemeClr>
                </a:solidFill>
                <a:latin typeface="Trebuchet MS" panose="020B0603020202020204" pitchFamily="34" charset="0"/>
              </a:rPr>
              <a:t>SPORT</a:t>
            </a:r>
          </a:p>
          <a:p>
            <a:r>
              <a:rPr lang="da-DK" sz="3200" dirty="0">
                <a:solidFill>
                  <a:schemeClr val="accent6"/>
                </a:solidFill>
                <a:latin typeface="Trebuchet MS" panose="020B0603020202020204" pitchFamily="34" charset="0"/>
                <a:cs typeface="Leelawadee UI Semilight" panose="020B0402040204020203" pitchFamily="34" charset="-34"/>
              </a:rPr>
              <a:t>◼</a:t>
            </a:r>
            <a:r>
              <a:rPr lang="da-DK" sz="3200" dirty="0">
                <a:solidFill>
                  <a:schemeClr val="tx1">
                    <a:lumMod val="75000"/>
                    <a:lumOff val="25000"/>
                  </a:schemeClr>
                </a:solidFill>
                <a:latin typeface="Trebuchet MS" panose="020B0603020202020204" pitchFamily="34" charset="0"/>
                <a:cs typeface="Leelawadee UI Semilight" panose="020B0402040204020203" pitchFamily="34" charset="-34"/>
              </a:rPr>
              <a:t> </a:t>
            </a:r>
            <a:r>
              <a:rPr lang="da-DK" sz="3200" dirty="0">
                <a:solidFill>
                  <a:schemeClr val="tx1">
                    <a:lumMod val="75000"/>
                    <a:lumOff val="25000"/>
                  </a:schemeClr>
                </a:solidFill>
                <a:latin typeface="Trebuchet MS" panose="020B0603020202020204" pitchFamily="34" charset="0"/>
              </a:rPr>
              <a:t>INDUSTRIAL</a:t>
            </a:r>
          </a:p>
          <a:p>
            <a:r>
              <a:rPr lang="da-DK" sz="3200" dirty="0">
                <a:solidFill>
                  <a:srgbClr val="7030A0"/>
                </a:solidFill>
                <a:latin typeface="Trebuchet MS" panose="020B0603020202020204" pitchFamily="34" charset="0"/>
                <a:cs typeface="Leelawadee UI Semilight" panose="020B0402040204020203" pitchFamily="34" charset="-34"/>
              </a:rPr>
              <a:t>◼</a:t>
            </a:r>
            <a:r>
              <a:rPr lang="da-DK" sz="3200" dirty="0">
                <a:solidFill>
                  <a:schemeClr val="tx1">
                    <a:lumMod val="75000"/>
                    <a:lumOff val="25000"/>
                  </a:schemeClr>
                </a:solidFill>
                <a:latin typeface="Trebuchet MS" panose="020B0603020202020204" pitchFamily="34" charset="0"/>
                <a:cs typeface="Leelawadee UI Semilight" panose="020B0402040204020203" pitchFamily="34" charset="-34"/>
              </a:rPr>
              <a:t> RETAIL &amp; PUBLIC AREAS</a:t>
            </a:r>
          </a:p>
          <a:p>
            <a:r>
              <a:rPr lang="da-DK" sz="3200" dirty="0">
                <a:solidFill>
                  <a:srgbClr val="FFFF00"/>
                </a:solidFill>
                <a:latin typeface="Trebuchet MS" panose="020B0603020202020204" pitchFamily="34" charset="0"/>
                <a:cs typeface="Leelawadee UI Semilight" panose="020B0402040204020203" pitchFamily="34" charset="-34"/>
              </a:rPr>
              <a:t>◼</a:t>
            </a:r>
            <a:r>
              <a:rPr lang="da-DK" sz="3200" dirty="0">
                <a:solidFill>
                  <a:schemeClr val="tx1">
                    <a:lumMod val="75000"/>
                    <a:lumOff val="25000"/>
                  </a:schemeClr>
                </a:solidFill>
                <a:latin typeface="Trebuchet MS" panose="020B0603020202020204" pitchFamily="34" charset="0"/>
                <a:cs typeface="Leelawadee UI Semilight" panose="020B0402040204020203" pitchFamily="34" charset="-34"/>
              </a:rPr>
              <a:t> EDUCATIONAL, OFFICES &amp; COMFORT</a:t>
            </a:r>
          </a:p>
          <a:p>
            <a:r>
              <a:rPr lang="da-DK" sz="3200" dirty="0">
                <a:solidFill>
                  <a:srgbClr val="00B050"/>
                </a:solidFill>
                <a:latin typeface="Trebuchet MS" panose="020B0603020202020204" pitchFamily="34" charset="0"/>
                <a:cs typeface="Leelawadee UI Semilight" panose="020B0402040204020203" pitchFamily="34" charset="-34"/>
              </a:rPr>
              <a:t>◼</a:t>
            </a:r>
            <a:r>
              <a:rPr lang="da-DK" sz="3200" dirty="0">
                <a:solidFill>
                  <a:schemeClr val="tx1">
                    <a:lumMod val="75000"/>
                    <a:lumOff val="25000"/>
                  </a:schemeClr>
                </a:solidFill>
                <a:latin typeface="Trebuchet MS" panose="020B0603020202020204" pitchFamily="34" charset="0"/>
                <a:cs typeface="Leelawadee UI Semilight" panose="020B0402040204020203" pitchFamily="34" charset="-34"/>
              </a:rPr>
              <a:t> MEDICAL INDUSTRY</a:t>
            </a:r>
          </a:p>
          <a:p>
            <a:endParaRPr lang="da-DK" sz="3200" dirty="0">
              <a:solidFill>
                <a:schemeClr val="tx1">
                  <a:lumMod val="75000"/>
                  <a:lumOff val="25000"/>
                </a:schemeClr>
              </a:solidFill>
              <a:latin typeface="Trebuchet MS" panose="020B0603020202020204" pitchFamily="34" charset="0"/>
              <a:cs typeface="Leelawadee UI Semilight" panose="020B0402040204020203" pitchFamily="34" charset="-34"/>
            </a:endParaRPr>
          </a:p>
          <a:p>
            <a:br>
              <a:rPr lang="en-US" dirty="0"/>
            </a:br>
            <a:endParaRPr lang="tr-TR" sz="4000" b="1" dirty="0">
              <a:solidFill>
                <a:schemeClr val="tx1">
                  <a:lumMod val="75000"/>
                  <a:lumOff val="25000"/>
                </a:schemeClr>
              </a:solidFill>
              <a:latin typeface="Trebuchet MS" pitchFamily="34" charset="0"/>
            </a:endParaRPr>
          </a:p>
        </p:txBody>
      </p:sp>
    </p:spTree>
    <p:extLst>
      <p:ext uri="{BB962C8B-B14F-4D97-AF65-F5344CB8AC3E}">
        <p14:creationId xmlns:p14="http://schemas.microsoft.com/office/powerpoint/2010/main" val="2570840027"/>
      </p:ext>
    </p:extLst>
  </p:cSld>
  <p:clrMapOvr>
    <a:masterClrMapping/>
  </p:clrMapOvr>
  <p:transition spd="med">
    <p:pull/>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013"/>
            <a:ext cx="9144000" cy="5133474"/>
          </a:xfrm>
          <a:prstGeom prst="rect">
            <a:avLst/>
          </a:prstGeom>
        </p:spPr>
      </p:pic>
    </p:spTree>
    <p:extLst>
      <p:ext uri="{BB962C8B-B14F-4D97-AF65-F5344CB8AC3E}">
        <p14:creationId xmlns:p14="http://schemas.microsoft.com/office/powerpoint/2010/main" val="3669064719"/>
      </p:ext>
    </p:extLst>
  </p:cSld>
  <p:clrMapOvr>
    <a:masterClrMapping/>
  </p:clrMapOvr>
  <p:transition spd="med">
    <p:pull/>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013"/>
            <a:ext cx="9144000" cy="5133474"/>
          </a:xfrm>
          <a:prstGeom prst="rect">
            <a:avLst/>
          </a:prstGeom>
        </p:spPr>
      </p:pic>
    </p:spTree>
    <p:extLst>
      <p:ext uri="{BB962C8B-B14F-4D97-AF65-F5344CB8AC3E}">
        <p14:creationId xmlns:p14="http://schemas.microsoft.com/office/powerpoint/2010/main" val="908841172"/>
      </p:ext>
    </p:extLst>
  </p:cSld>
  <p:clrMapOvr>
    <a:masterClrMapping/>
  </p:clrMapOvr>
  <p:transition spd="med">
    <p:pull/>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013"/>
            <a:ext cx="9144000" cy="5133474"/>
          </a:xfrm>
          <a:prstGeom prst="rect">
            <a:avLst/>
          </a:prstGeom>
        </p:spPr>
      </p:pic>
    </p:spTree>
    <p:extLst>
      <p:ext uri="{BB962C8B-B14F-4D97-AF65-F5344CB8AC3E}">
        <p14:creationId xmlns:p14="http://schemas.microsoft.com/office/powerpoint/2010/main" val="1888075628"/>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Resim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050"/>
            <a:ext cx="9144000" cy="1481456"/>
          </a:xfrm>
          <a:prstGeom prst="rect">
            <a:avLst/>
          </a:prstGeom>
        </p:spPr>
      </p:pic>
      <p:sp>
        <p:nvSpPr>
          <p:cNvPr id="9" name="Metin kutusu 8"/>
          <p:cNvSpPr txBox="1"/>
          <p:nvPr/>
        </p:nvSpPr>
        <p:spPr>
          <a:xfrm>
            <a:off x="3581400" y="1351211"/>
            <a:ext cx="5966088" cy="461665"/>
          </a:xfrm>
          <a:prstGeom prst="rect">
            <a:avLst/>
          </a:prstGeom>
          <a:noFill/>
        </p:spPr>
        <p:txBody>
          <a:bodyPr wrap="square" rtlCol="0">
            <a:spAutoFit/>
          </a:bodyPr>
          <a:lstStyle/>
          <a:p>
            <a:r>
              <a:rPr lang="da-DK" sz="2400" b="1" dirty="0">
                <a:solidFill>
                  <a:schemeClr val="tx2">
                    <a:lumMod val="75000"/>
                  </a:schemeClr>
                </a:solidFill>
                <a:latin typeface="Trebuchet MS" pitchFamily="34" charset="0"/>
              </a:rPr>
              <a:t>AIR DISPERSION &amp; AIR DISTRIBUTION</a:t>
            </a:r>
            <a:endParaRPr lang="tr-TR" sz="2400" b="1" dirty="0">
              <a:solidFill>
                <a:schemeClr val="tx2">
                  <a:lumMod val="75000"/>
                </a:schemeClr>
              </a:solidFill>
              <a:latin typeface="Trebuchet MS" pitchFamily="34" charset="0"/>
            </a:endParaRPr>
          </a:p>
        </p:txBody>
      </p:sp>
      <p:pic>
        <p:nvPicPr>
          <p:cNvPr id="4" name="Picture 3">
            <a:extLst>
              <a:ext uri="{FF2B5EF4-FFF2-40B4-BE49-F238E27FC236}">
                <a16:creationId xmlns:a16="http://schemas.microsoft.com/office/drawing/2014/main" id="{AB403D2F-A455-4171-B651-E6AF9FFEAD0F}"/>
              </a:ext>
            </a:extLst>
          </p:cNvPr>
          <p:cNvPicPr>
            <a:picLocks noChangeAspect="1"/>
          </p:cNvPicPr>
          <p:nvPr/>
        </p:nvPicPr>
        <p:blipFill>
          <a:blip r:embed="rId3"/>
          <a:stretch>
            <a:fillRect/>
          </a:stretch>
        </p:blipFill>
        <p:spPr>
          <a:xfrm>
            <a:off x="685800" y="2098130"/>
            <a:ext cx="2590800" cy="2509367"/>
          </a:xfrm>
          <a:prstGeom prst="rect">
            <a:avLst/>
          </a:prstGeom>
        </p:spPr>
      </p:pic>
      <p:pic>
        <p:nvPicPr>
          <p:cNvPr id="5" name="Picture 4">
            <a:extLst>
              <a:ext uri="{FF2B5EF4-FFF2-40B4-BE49-F238E27FC236}">
                <a16:creationId xmlns:a16="http://schemas.microsoft.com/office/drawing/2014/main" id="{09746F1B-7E01-42F8-9E15-3A4FFF05C544}"/>
              </a:ext>
            </a:extLst>
          </p:cNvPr>
          <p:cNvPicPr>
            <a:picLocks noChangeAspect="1"/>
          </p:cNvPicPr>
          <p:nvPr/>
        </p:nvPicPr>
        <p:blipFill>
          <a:blip r:embed="rId4"/>
          <a:stretch>
            <a:fillRect/>
          </a:stretch>
        </p:blipFill>
        <p:spPr>
          <a:xfrm>
            <a:off x="3276600" y="2098130"/>
            <a:ext cx="2616708" cy="2509367"/>
          </a:xfrm>
          <a:prstGeom prst="rect">
            <a:avLst/>
          </a:prstGeom>
        </p:spPr>
      </p:pic>
      <p:pic>
        <p:nvPicPr>
          <p:cNvPr id="6" name="Picture 5">
            <a:extLst>
              <a:ext uri="{FF2B5EF4-FFF2-40B4-BE49-F238E27FC236}">
                <a16:creationId xmlns:a16="http://schemas.microsoft.com/office/drawing/2014/main" id="{305695D7-1E4B-41AD-9076-BA69030493C3}"/>
              </a:ext>
            </a:extLst>
          </p:cNvPr>
          <p:cNvPicPr>
            <a:picLocks noChangeAspect="1"/>
          </p:cNvPicPr>
          <p:nvPr/>
        </p:nvPicPr>
        <p:blipFill>
          <a:blip r:embed="rId5"/>
          <a:stretch>
            <a:fillRect/>
          </a:stretch>
        </p:blipFill>
        <p:spPr>
          <a:xfrm>
            <a:off x="5867400" y="2095448"/>
            <a:ext cx="2567634" cy="2512049"/>
          </a:xfrm>
          <a:prstGeom prst="rect">
            <a:avLst/>
          </a:prstGeom>
        </p:spPr>
      </p:pic>
      <p:sp>
        <p:nvSpPr>
          <p:cNvPr id="22" name="Metin kutusu 14">
            <a:extLst>
              <a:ext uri="{FF2B5EF4-FFF2-40B4-BE49-F238E27FC236}">
                <a16:creationId xmlns:a16="http://schemas.microsoft.com/office/drawing/2014/main" id="{8F583B61-9534-4C9A-9F44-8B6BAAC479DB}"/>
              </a:ext>
            </a:extLst>
          </p:cNvPr>
          <p:cNvSpPr txBox="1"/>
          <p:nvPr/>
        </p:nvSpPr>
        <p:spPr>
          <a:xfrm>
            <a:off x="354418" y="20419"/>
            <a:ext cx="4598582" cy="646331"/>
          </a:xfrm>
          <a:prstGeom prst="rect">
            <a:avLst/>
          </a:prstGeom>
          <a:noFill/>
        </p:spPr>
        <p:txBody>
          <a:bodyPr wrap="square" rtlCol="0">
            <a:spAutoFit/>
          </a:bodyPr>
          <a:lstStyle/>
          <a:p>
            <a:r>
              <a:rPr lang="tr-TR" sz="3600" dirty="0">
                <a:solidFill>
                  <a:schemeClr val="bg1"/>
                </a:solidFill>
                <a:latin typeface="Trebuchet MS" pitchFamily="34" charset="0"/>
              </a:rPr>
              <a:t>FabricAir</a:t>
            </a:r>
            <a:r>
              <a:rPr lang="da-DK" sz="3600" dirty="0">
                <a:solidFill>
                  <a:schemeClr val="bg1"/>
                </a:solidFill>
                <a:latin typeface="Trebuchet MS" pitchFamily="34" charset="0"/>
              </a:rPr>
              <a:t> </a:t>
            </a:r>
            <a:r>
              <a:rPr lang="tr-TR" sz="3600" dirty="0" err="1">
                <a:solidFill>
                  <a:schemeClr val="bg1"/>
                </a:solidFill>
                <a:latin typeface="Trebuchet MS" pitchFamily="34" charset="0"/>
              </a:rPr>
              <a:t>Products</a:t>
            </a:r>
            <a:endParaRPr lang="tr-TR" sz="3600" dirty="0">
              <a:solidFill>
                <a:schemeClr val="bg1"/>
              </a:solidFill>
              <a:latin typeface="Trebuchet MS" pitchFamily="34" charset="0"/>
            </a:endParaRPr>
          </a:p>
        </p:txBody>
      </p:sp>
    </p:spTree>
    <p:extLst>
      <p:ext uri="{BB962C8B-B14F-4D97-AF65-F5344CB8AC3E}">
        <p14:creationId xmlns:p14="http://schemas.microsoft.com/office/powerpoint/2010/main" val="3724107512"/>
      </p:ext>
    </p:extLst>
  </p:cSld>
  <p:clrMapOvr>
    <a:masterClrMapping/>
  </p:clrMapOvr>
  <p:transition spd="med">
    <p:pull/>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8E075-908D-42D1-ACFA-E176B918B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2057565209"/>
      </p:ext>
    </p:extLst>
  </p:cSld>
  <p:clrMapOvr>
    <a:masterClrMapping/>
  </p:clrMapOvr>
  <p:transition spd="med">
    <p:pull/>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EBFEF8-18A1-410A-ACEB-892C24B9D4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375" y="0"/>
            <a:ext cx="7715250" cy="5143500"/>
          </a:xfrm>
          <a:prstGeom prst="rect">
            <a:avLst/>
          </a:prstGeom>
        </p:spPr>
      </p:pic>
    </p:spTree>
    <p:extLst>
      <p:ext uri="{BB962C8B-B14F-4D97-AF65-F5344CB8AC3E}">
        <p14:creationId xmlns:p14="http://schemas.microsoft.com/office/powerpoint/2010/main" val="1143464448"/>
      </p:ext>
    </p:extLst>
  </p:cSld>
  <p:clrMapOvr>
    <a:masterClrMapping/>
  </p:clrMapOvr>
  <p:transition spd="med">
    <p:pull/>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58A554-681D-490E-B323-27C3EC69D4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1199040496"/>
      </p:ext>
    </p:extLst>
  </p:cSld>
  <p:clrMapOvr>
    <a:masterClrMapping/>
  </p:clrMapOvr>
  <p:transition spd="med">
    <p:pull/>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D390C4-8744-412B-81BE-18A40D41BE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375" y="0"/>
            <a:ext cx="7715250" cy="5143500"/>
          </a:xfrm>
          <a:prstGeom prst="rect">
            <a:avLst/>
          </a:prstGeom>
        </p:spPr>
      </p:pic>
    </p:spTree>
    <p:extLst>
      <p:ext uri="{BB962C8B-B14F-4D97-AF65-F5344CB8AC3E}">
        <p14:creationId xmlns:p14="http://schemas.microsoft.com/office/powerpoint/2010/main" val="1340867732"/>
      </p:ext>
    </p:extLst>
  </p:cSld>
  <p:clrMapOvr>
    <a:masterClrMapping/>
  </p:clrMapOvr>
  <p:transition spd="med">
    <p:pull/>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5FF4CF-7C82-491D-BCBD-ADBCAF97D560}"/>
              </a:ext>
            </a:extLst>
          </p:cNvPr>
          <p:cNvPicPr>
            <a:picLocks noChangeAspect="1"/>
          </p:cNvPicPr>
          <p:nvPr/>
        </p:nvPicPr>
        <p:blipFill>
          <a:blip r:embed="rId2"/>
          <a:stretch>
            <a:fillRect/>
          </a:stretch>
        </p:blipFill>
        <p:spPr>
          <a:xfrm>
            <a:off x="911253" y="0"/>
            <a:ext cx="7321493" cy="5143500"/>
          </a:xfrm>
          <a:prstGeom prst="rect">
            <a:avLst/>
          </a:prstGeom>
        </p:spPr>
      </p:pic>
    </p:spTree>
    <p:extLst>
      <p:ext uri="{BB962C8B-B14F-4D97-AF65-F5344CB8AC3E}">
        <p14:creationId xmlns:p14="http://schemas.microsoft.com/office/powerpoint/2010/main" val="903390809"/>
      </p:ext>
    </p:extLst>
  </p:cSld>
  <p:clrMapOvr>
    <a:masterClrMapping/>
  </p:clrMapOvr>
  <p:transition spd="med">
    <p:pull/>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D5AB30-3592-482D-8B8B-F3056BBED0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277378375"/>
      </p:ext>
    </p:extLst>
  </p:cSld>
  <p:clrMapOvr>
    <a:masterClrMapping/>
  </p:clrMapOvr>
  <p:transition spd="med">
    <p:pull/>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7CFAA0-3F52-4192-9079-5C0475F0B1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857829342"/>
      </p:ext>
    </p:extLst>
  </p:cSld>
  <p:clrMapOvr>
    <a:masterClrMapping/>
  </p:clrMapOvr>
  <p:transition spd="med">
    <p:pull/>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3C3876-02E0-4D41-BEB5-064528489150}"/>
              </a:ext>
            </a:extLst>
          </p:cNvPr>
          <p:cNvPicPr>
            <a:picLocks noChangeAspect="1"/>
          </p:cNvPicPr>
          <p:nvPr/>
        </p:nvPicPr>
        <p:blipFill>
          <a:blip r:embed="rId2"/>
          <a:stretch>
            <a:fillRect/>
          </a:stretch>
        </p:blipFill>
        <p:spPr>
          <a:xfrm>
            <a:off x="912926" y="0"/>
            <a:ext cx="7318148" cy="5143500"/>
          </a:xfrm>
          <a:prstGeom prst="rect">
            <a:avLst/>
          </a:prstGeom>
        </p:spPr>
      </p:pic>
    </p:spTree>
    <p:extLst>
      <p:ext uri="{BB962C8B-B14F-4D97-AF65-F5344CB8AC3E}">
        <p14:creationId xmlns:p14="http://schemas.microsoft.com/office/powerpoint/2010/main" val="3101741775"/>
      </p:ext>
    </p:extLst>
  </p:cSld>
  <p:clrMapOvr>
    <a:masterClrMapping/>
  </p:clrMapOvr>
  <p:transition spd="med">
    <p:pull/>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B8D35F7-04A4-4905-8DA5-6DF4E9230A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47650"/>
            <a:ext cx="10315576" cy="6877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9693157"/>
      </p:ext>
    </p:extLst>
  </p:cSld>
  <p:clrMapOvr>
    <a:masterClrMapping/>
  </p:clrMapOvr>
  <p:transition spd="med">
    <p:pull/>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C5F3877-EDB8-4A1B-BF41-A4729CEF7B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450" y="-865186"/>
            <a:ext cx="10504488" cy="6877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2727706"/>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 2"/>
          <p:cNvGrpSpPr/>
          <p:nvPr/>
        </p:nvGrpSpPr>
        <p:grpSpPr>
          <a:xfrm>
            <a:off x="0" y="-19050"/>
            <a:ext cx="9144000" cy="1099444"/>
            <a:chOff x="1" y="0"/>
            <a:chExt cx="9144000" cy="1481456"/>
          </a:xfrm>
        </p:grpSpPr>
        <p:pic>
          <p:nvPicPr>
            <p:cNvPr id="10" name="Resi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1481456"/>
            </a:xfrm>
            <a:prstGeom prst="rect">
              <a:avLst/>
            </a:prstGeom>
          </p:spPr>
        </p:pic>
        <p:sp>
          <p:nvSpPr>
            <p:cNvPr id="15" name="Metin kutusu 14"/>
            <p:cNvSpPr txBox="1"/>
            <p:nvPr/>
          </p:nvSpPr>
          <p:spPr>
            <a:xfrm>
              <a:off x="381000" y="100588"/>
              <a:ext cx="4598582" cy="870905"/>
            </a:xfrm>
            <a:prstGeom prst="rect">
              <a:avLst/>
            </a:prstGeom>
            <a:noFill/>
          </p:spPr>
          <p:txBody>
            <a:bodyPr wrap="square" rtlCol="0">
              <a:spAutoFit/>
            </a:bodyPr>
            <a:lstStyle/>
            <a:p>
              <a:r>
                <a:rPr lang="tr-TR" sz="3600" dirty="0">
                  <a:solidFill>
                    <a:schemeClr val="bg1"/>
                  </a:solidFill>
                  <a:latin typeface="Trebuchet MS" pitchFamily="34" charset="0"/>
                </a:rPr>
                <a:t>FabricAir</a:t>
              </a:r>
              <a:r>
                <a:rPr lang="da-DK" sz="3600" dirty="0">
                  <a:solidFill>
                    <a:schemeClr val="bg1"/>
                  </a:solidFill>
                  <a:latin typeface="Trebuchet MS" pitchFamily="34" charset="0"/>
                </a:rPr>
                <a:t> </a:t>
              </a:r>
              <a:r>
                <a:rPr lang="tr-TR" sz="3600" dirty="0" err="1">
                  <a:solidFill>
                    <a:schemeClr val="bg1"/>
                  </a:solidFill>
                  <a:latin typeface="Trebuchet MS" pitchFamily="34" charset="0"/>
                </a:rPr>
                <a:t>Products</a:t>
              </a:r>
              <a:endParaRPr lang="tr-TR" sz="3600" dirty="0">
                <a:solidFill>
                  <a:schemeClr val="bg1"/>
                </a:solidFill>
                <a:latin typeface="Trebuchet MS" pitchFamily="34" charset="0"/>
              </a:endParaRPr>
            </a:p>
          </p:txBody>
        </p:sp>
      </p:grpSp>
      <p:pic>
        <p:nvPicPr>
          <p:cNvPr id="5" name="Picture 4">
            <a:extLst>
              <a:ext uri="{FF2B5EF4-FFF2-40B4-BE49-F238E27FC236}">
                <a16:creationId xmlns:a16="http://schemas.microsoft.com/office/drawing/2014/main" id="{B460BF23-960A-4B4A-BCD8-9470C28B6CAA}"/>
              </a:ext>
            </a:extLst>
          </p:cNvPr>
          <p:cNvPicPr>
            <a:picLocks noChangeAspect="1"/>
          </p:cNvPicPr>
          <p:nvPr/>
        </p:nvPicPr>
        <p:blipFill>
          <a:blip r:embed="rId3"/>
          <a:stretch>
            <a:fillRect/>
          </a:stretch>
        </p:blipFill>
        <p:spPr>
          <a:xfrm>
            <a:off x="1266772" y="1288908"/>
            <a:ext cx="6557294" cy="3539251"/>
          </a:xfrm>
          <a:prstGeom prst="rect">
            <a:avLst/>
          </a:prstGeom>
        </p:spPr>
      </p:pic>
      <p:sp>
        <p:nvSpPr>
          <p:cNvPr id="17" name="Metin kutusu 8">
            <a:extLst>
              <a:ext uri="{FF2B5EF4-FFF2-40B4-BE49-F238E27FC236}">
                <a16:creationId xmlns:a16="http://schemas.microsoft.com/office/drawing/2014/main" id="{C3C4E8D6-4753-4381-9CE7-B264B3D1AF9A}"/>
              </a:ext>
            </a:extLst>
          </p:cNvPr>
          <p:cNvSpPr txBox="1"/>
          <p:nvPr/>
        </p:nvSpPr>
        <p:spPr>
          <a:xfrm>
            <a:off x="4724400" y="827243"/>
            <a:ext cx="5966088" cy="461665"/>
          </a:xfrm>
          <a:prstGeom prst="rect">
            <a:avLst/>
          </a:prstGeom>
          <a:noFill/>
        </p:spPr>
        <p:txBody>
          <a:bodyPr wrap="square" rtlCol="0">
            <a:spAutoFit/>
          </a:bodyPr>
          <a:lstStyle/>
          <a:p>
            <a:r>
              <a:rPr lang="da-DK" sz="2400" b="1" dirty="0">
                <a:solidFill>
                  <a:schemeClr val="tx2">
                    <a:lumMod val="75000"/>
                  </a:schemeClr>
                </a:solidFill>
                <a:latin typeface="Trebuchet MS" pitchFamily="34" charset="0"/>
              </a:rPr>
              <a:t>UNDERFLOOR DUCTING</a:t>
            </a:r>
            <a:endParaRPr lang="tr-TR" sz="2400" b="1" dirty="0">
              <a:solidFill>
                <a:schemeClr val="tx2">
                  <a:lumMod val="75000"/>
                </a:schemeClr>
              </a:solidFill>
              <a:latin typeface="Trebuchet MS" pitchFamily="34" charset="0"/>
            </a:endParaRPr>
          </a:p>
        </p:txBody>
      </p:sp>
    </p:spTree>
    <p:extLst>
      <p:ext uri="{BB962C8B-B14F-4D97-AF65-F5344CB8AC3E}">
        <p14:creationId xmlns:p14="http://schemas.microsoft.com/office/powerpoint/2010/main" val="4278711383"/>
      </p:ext>
    </p:extLst>
  </p:cSld>
  <p:clrMapOvr>
    <a:masterClrMapping/>
  </p:clrMapOvr>
  <p:transition spd="med">
    <p:pull/>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A366C4-E2EA-4CFC-801F-6506F783CC6C}"/>
              </a:ext>
            </a:extLst>
          </p:cNvPr>
          <p:cNvPicPr>
            <a:picLocks noChangeAspect="1"/>
          </p:cNvPicPr>
          <p:nvPr/>
        </p:nvPicPr>
        <p:blipFill>
          <a:blip r:embed="rId2"/>
          <a:stretch>
            <a:fillRect/>
          </a:stretch>
        </p:blipFill>
        <p:spPr>
          <a:xfrm>
            <a:off x="906135" y="0"/>
            <a:ext cx="7331729" cy="5143500"/>
          </a:xfrm>
          <a:prstGeom prst="rect">
            <a:avLst/>
          </a:prstGeom>
        </p:spPr>
      </p:pic>
    </p:spTree>
    <p:extLst>
      <p:ext uri="{BB962C8B-B14F-4D97-AF65-F5344CB8AC3E}">
        <p14:creationId xmlns:p14="http://schemas.microsoft.com/office/powerpoint/2010/main" val="2532919282"/>
      </p:ext>
    </p:extLst>
  </p:cSld>
  <p:clrMapOvr>
    <a:masterClrMapping/>
  </p:clrMapOvr>
  <p:transition spd="med">
    <p:pull/>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CDF301-CC9A-419F-A545-060223B0097A}"/>
              </a:ext>
            </a:extLst>
          </p:cNvPr>
          <p:cNvPicPr>
            <a:picLocks noChangeAspect="1"/>
          </p:cNvPicPr>
          <p:nvPr/>
        </p:nvPicPr>
        <p:blipFill>
          <a:blip r:embed="rId2"/>
          <a:stretch>
            <a:fillRect/>
          </a:stretch>
        </p:blipFill>
        <p:spPr>
          <a:xfrm>
            <a:off x="907786" y="0"/>
            <a:ext cx="7328428" cy="5143500"/>
          </a:xfrm>
          <a:prstGeom prst="rect">
            <a:avLst/>
          </a:prstGeom>
        </p:spPr>
      </p:pic>
    </p:spTree>
    <p:extLst>
      <p:ext uri="{BB962C8B-B14F-4D97-AF65-F5344CB8AC3E}">
        <p14:creationId xmlns:p14="http://schemas.microsoft.com/office/powerpoint/2010/main" val="2432283346"/>
      </p:ext>
    </p:extLst>
  </p:cSld>
  <p:clrMapOvr>
    <a:masterClrMapping/>
  </p:clrMapOvr>
  <p:transition spd="med">
    <p:pull/>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1E30A9-FA6E-4234-90D8-1D68B0A483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080293729"/>
      </p:ext>
    </p:extLst>
  </p:cSld>
  <p:clrMapOvr>
    <a:masterClrMapping/>
  </p:clrMapOvr>
  <p:transition spd="med">
    <p:pull/>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671F23-62A1-4726-B6C4-596850D886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2699393090"/>
      </p:ext>
    </p:extLst>
  </p:cSld>
  <p:clrMapOvr>
    <a:masterClrMapping/>
  </p:clrMapOvr>
  <p:transition spd="med">
    <p:pull/>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0"/>
                    </a14:imgEffect>
                  </a14:imgLayer>
                </a14:imgProps>
              </a:ext>
              <a:ext uri="{28A0092B-C50C-407E-A947-70E740481C1C}">
                <a14:useLocalDpi xmlns:a14="http://schemas.microsoft.com/office/drawing/2010/main" val="0"/>
              </a:ext>
            </a:extLst>
          </a:blip>
          <a:stretch>
            <a:fillRect/>
          </a:stretch>
        </p:blipFill>
        <p:spPr>
          <a:xfrm>
            <a:off x="-8927" y="1"/>
            <a:ext cx="9152927" cy="5138486"/>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200" y="590550"/>
            <a:ext cx="3457411" cy="432725"/>
          </a:xfrm>
          <a:prstGeom prst="rect">
            <a:avLst/>
          </a:prstGeom>
        </p:spPr>
      </p:pic>
      <p:grpSp>
        <p:nvGrpSpPr>
          <p:cNvPr id="23" name="Group 22"/>
          <p:cNvGrpSpPr/>
          <p:nvPr/>
        </p:nvGrpSpPr>
        <p:grpSpPr>
          <a:xfrm>
            <a:off x="-304800" y="2876550"/>
            <a:ext cx="9655129" cy="4185677"/>
            <a:chOff x="-314977" y="2424673"/>
            <a:chExt cx="9655129" cy="4185677"/>
          </a:xfrm>
        </p:grpSpPr>
        <p:sp>
          <p:nvSpPr>
            <p:cNvPr id="24" name="Flowchart: Document 23"/>
            <p:cNvSpPr/>
            <p:nvPr/>
          </p:nvSpPr>
          <p:spPr>
            <a:xfrm rot="10570872">
              <a:off x="-314977" y="2424673"/>
              <a:ext cx="9655129" cy="3657600"/>
            </a:xfrm>
            <a:prstGeom prst="flowChartDocumen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Flowchart: Document 21"/>
            <p:cNvSpPr/>
            <p:nvPr/>
          </p:nvSpPr>
          <p:spPr>
            <a:xfrm rot="10800000">
              <a:off x="-28906" y="2523382"/>
              <a:ext cx="9235847" cy="4086968"/>
            </a:xfrm>
            <a:prstGeom prst="flowChartDocument">
              <a:avLst/>
            </a:prstGeom>
            <a:solidFill>
              <a:srgbClr val="CCEC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Flowchart: Document 18"/>
            <p:cNvSpPr/>
            <p:nvPr/>
          </p:nvSpPr>
          <p:spPr>
            <a:xfrm rot="10800000">
              <a:off x="-28906" y="2800350"/>
              <a:ext cx="9249105" cy="2590800"/>
            </a:xfrm>
            <a:prstGeom prst="flowChartDocument">
              <a:avLst/>
            </a:prstGeom>
            <a:solidFill>
              <a:srgbClr val="345C8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25" name="TextBox 24"/>
          <p:cNvSpPr txBox="1"/>
          <p:nvPr/>
        </p:nvSpPr>
        <p:spPr>
          <a:xfrm>
            <a:off x="138028" y="3900666"/>
            <a:ext cx="8853572" cy="707886"/>
          </a:xfrm>
          <a:prstGeom prst="rect">
            <a:avLst/>
          </a:prstGeom>
          <a:noFill/>
        </p:spPr>
        <p:txBody>
          <a:bodyPr wrap="square" rtlCol="0">
            <a:spAutoFit/>
          </a:bodyPr>
          <a:lstStyle/>
          <a:p>
            <a:pPr algn="ctr"/>
            <a:r>
              <a:rPr lang="da-DK" sz="4000" b="1" dirty="0">
                <a:solidFill>
                  <a:srgbClr val="FF0000"/>
                </a:solidFill>
                <a:latin typeface="Trebuchet MS" pitchFamily="34" charset="0"/>
              </a:rPr>
              <a:t>LOOK UP </a:t>
            </a:r>
            <a:r>
              <a:rPr lang="da-DK" sz="4000" b="1" dirty="0">
                <a:solidFill>
                  <a:schemeClr val="bg1"/>
                </a:solidFill>
                <a:latin typeface="Trebuchet MS" pitchFamily="34" charset="0"/>
              </a:rPr>
              <a:t>FOR A CHANGE</a:t>
            </a:r>
          </a:p>
        </p:txBody>
      </p:sp>
    </p:spTree>
    <p:extLst>
      <p:ext uri="{BB962C8B-B14F-4D97-AF65-F5344CB8AC3E}">
        <p14:creationId xmlns:p14="http://schemas.microsoft.com/office/powerpoint/2010/main" val="957580131"/>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 12"/>
          <p:cNvGrpSpPr/>
          <p:nvPr/>
        </p:nvGrpSpPr>
        <p:grpSpPr>
          <a:xfrm>
            <a:off x="1" y="-19050"/>
            <a:ext cx="9144000" cy="1481456"/>
            <a:chOff x="1" y="-19050"/>
            <a:chExt cx="9144000" cy="1481456"/>
          </a:xfrm>
        </p:grpSpPr>
        <p:pic>
          <p:nvPicPr>
            <p:cNvPr id="14" name="Resim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050"/>
              <a:ext cx="9144000" cy="1481456"/>
            </a:xfrm>
            <a:prstGeom prst="rect">
              <a:avLst/>
            </a:prstGeom>
          </p:spPr>
        </p:pic>
        <p:sp>
          <p:nvSpPr>
            <p:cNvPr id="17" name="Metin kutusu 16"/>
            <p:cNvSpPr txBox="1"/>
            <p:nvPr/>
          </p:nvSpPr>
          <p:spPr>
            <a:xfrm>
              <a:off x="380999" y="100588"/>
              <a:ext cx="4724399" cy="646331"/>
            </a:xfrm>
            <a:prstGeom prst="rect">
              <a:avLst/>
            </a:prstGeom>
            <a:noFill/>
          </p:spPr>
          <p:txBody>
            <a:bodyPr wrap="square" rtlCol="0">
              <a:spAutoFit/>
            </a:bodyPr>
            <a:lstStyle/>
            <a:p>
              <a:r>
                <a:rPr lang="tr-TR" sz="3600" dirty="0">
                  <a:solidFill>
                    <a:schemeClr val="bg1"/>
                  </a:solidFill>
                  <a:latin typeface="Trebuchet MS" pitchFamily="34" charset="0"/>
                </a:rPr>
                <a:t>FabricAir</a:t>
              </a:r>
              <a:r>
                <a:rPr lang="da-DK" sz="3600" dirty="0">
                  <a:solidFill>
                    <a:schemeClr val="bg1"/>
                  </a:solidFill>
                  <a:latin typeface="Trebuchet MS" pitchFamily="34" charset="0"/>
                </a:rPr>
                <a:t> </a:t>
              </a:r>
              <a:r>
                <a:rPr lang="tr-TR" sz="3600" dirty="0" err="1">
                  <a:solidFill>
                    <a:schemeClr val="bg1"/>
                  </a:solidFill>
                  <a:latin typeface="Trebuchet MS" pitchFamily="34" charset="0"/>
                </a:rPr>
                <a:t>Products</a:t>
              </a:r>
              <a:endParaRPr lang="tr-TR" sz="3600" dirty="0">
                <a:solidFill>
                  <a:schemeClr val="bg1"/>
                </a:solidFill>
                <a:latin typeface="Trebuchet MS" pitchFamily="34" charset="0"/>
              </a:endParaRPr>
            </a:p>
          </p:txBody>
        </p:sp>
      </p:grpSp>
      <p:grpSp>
        <p:nvGrpSpPr>
          <p:cNvPr id="8" name="Grup 7"/>
          <p:cNvGrpSpPr/>
          <p:nvPr/>
        </p:nvGrpSpPr>
        <p:grpSpPr>
          <a:xfrm>
            <a:off x="5105399" y="953555"/>
            <a:ext cx="3837754" cy="527901"/>
            <a:chOff x="5979749" y="982129"/>
            <a:chExt cx="2785889" cy="527901"/>
          </a:xfrm>
        </p:grpSpPr>
        <p:sp>
          <p:nvSpPr>
            <p:cNvPr id="9" name="Metin kutusu 8"/>
            <p:cNvSpPr txBox="1"/>
            <p:nvPr/>
          </p:nvSpPr>
          <p:spPr>
            <a:xfrm>
              <a:off x="5979749" y="1048365"/>
              <a:ext cx="2378539" cy="461665"/>
            </a:xfrm>
            <a:prstGeom prst="rect">
              <a:avLst/>
            </a:prstGeom>
            <a:noFill/>
          </p:spPr>
          <p:txBody>
            <a:bodyPr wrap="square" rtlCol="0">
              <a:spAutoFit/>
            </a:bodyPr>
            <a:lstStyle/>
            <a:p>
              <a:r>
                <a:rPr lang="da-DK" sz="2400" b="1" dirty="0">
                  <a:solidFill>
                    <a:schemeClr val="tx2">
                      <a:lumMod val="75000"/>
                    </a:schemeClr>
                  </a:solidFill>
                  <a:latin typeface="Trebuchet MS" pitchFamily="34" charset="0"/>
                </a:rPr>
                <a:t>INSULATED DUCTS</a:t>
              </a:r>
              <a:endParaRPr lang="tr-TR" sz="2400" b="1" dirty="0">
                <a:solidFill>
                  <a:schemeClr val="tx2">
                    <a:lumMod val="75000"/>
                  </a:schemeClr>
                </a:solidFill>
                <a:latin typeface="Trebuchet MS" pitchFamily="34" charset="0"/>
              </a:endParaRPr>
            </a:p>
          </p:txBody>
        </p:sp>
        <p:sp>
          <p:nvSpPr>
            <p:cNvPr id="11" name="Dikdörtgen 10"/>
            <p:cNvSpPr/>
            <p:nvPr/>
          </p:nvSpPr>
          <p:spPr>
            <a:xfrm>
              <a:off x="8192343" y="982129"/>
              <a:ext cx="573295" cy="307777"/>
            </a:xfrm>
            <a:prstGeom prst="rect">
              <a:avLst/>
            </a:prstGeom>
          </p:spPr>
          <p:txBody>
            <a:bodyPr wrap="square">
              <a:spAutoFit/>
            </a:bodyPr>
            <a:lstStyle/>
            <a:p>
              <a:endParaRPr lang="tr-TR" sz="1400" dirty="0">
                <a:solidFill>
                  <a:schemeClr val="accent5">
                    <a:lumMod val="75000"/>
                  </a:schemeClr>
                </a:solidFill>
                <a:latin typeface="Trebuchet MS" pitchFamily="34" charset="0"/>
              </a:endParaRPr>
            </a:p>
          </p:txBody>
        </p:sp>
      </p:grpSp>
      <p:pic>
        <p:nvPicPr>
          <p:cNvPr id="15" name="Picture 9" descr="O:\2009\54 FabricAir, Fexibles UAB - by PAN\400x3000 w bag2.JPG"/>
          <p:cNvPicPr>
            <a:picLocks noChangeArrowheads="1"/>
          </p:cNvPicPr>
          <p:nvPr/>
        </p:nvPicPr>
        <p:blipFill>
          <a:blip r:embed="rId3" cstate="print"/>
          <a:srcRect/>
          <a:stretch>
            <a:fillRect/>
          </a:stretch>
        </p:blipFill>
        <p:spPr bwMode="auto">
          <a:xfrm>
            <a:off x="914400" y="1519113"/>
            <a:ext cx="2827663" cy="1681643"/>
          </a:xfrm>
          <a:prstGeom prst="rect">
            <a:avLst/>
          </a:prstGeom>
          <a:ln>
            <a:noFill/>
          </a:ln>
          <a:effectLst>
            <a:outerShdw blurRad="292100" dist="139700" dir="2700000" algn="tl" rotWithShape="0">
              <a:srgbClr val="333333">
                <a:alpha val="65000"/>
              </a:srgbClr>
            </a:outerShdw>
          </a:effectLst>
        </p:spPr>
      </p:pic>
      <p:pic>
        <p:nvPicPr>
          <p:cNvPr id="18" name="Picture 19" descr="ACM 7 for tent cooling"/>
          <p:cNvPicPr>
            <a:picLocks noChangeArrowheads="1"/>
          </p:cNvPicPr>
          <p:nvPr/>
        </p:nvPicPr>
        <p:blipFill>
          <a:blip r:embed="rId4" cstate="print"/>
          <a:srcRect/>
          <a:stretch>
            <a:fillRect/>
          </a:stretch>
        </p:blipFill>
        <p:spPr bwMode="auto">
          <a:xfrm>
            <a:off x="925534" y="3346407"/>
            <a:ext cx="2816878" cy="1564121"/>
          </a:xfrm>
          <a:prstGeom prst="rect">
            <a:avLst/>
          </a:prstGeom>
          <a:ln>
            <a:noFill/>
          </a:ln>
          <a:effectLst>
            <a:outerShdw blurRad="292100" dist="139700" dir="2700000" algn="tl" rotWithShape="0">
              <a:srgbClr val="333333">
                <a:alpha val="65000"/>
              </a:srgbClr>
            </a:outerShdw>
          </a:effectLst>
        </p:spPr>
      </p:pic>
      <p:pic>
        <p:nvPicPr>
          <p:cNvPr id="21" name="Picture 10" descr="O:\2009\54 FabricAir, Fexibles UAB - by PAN\Diameter1 225-300.JPG"/>
          <p:cNvPicPr>
            <a:picLocks noChangeArrowheads="1"/>
          </p:cNvPicPr>
          <p:nvPr/>
        </p:nvPicPr>
        <p:blipFill>
          <a:blip r:embed="rId5" cstate="print"/>
          <a:srcRect/>
          <a:stretch>
            <a:fillRect/>
          </a:stretch>
        </p:blipFill>
        <p:spPr bwMode="auto">
          <a:xfrm>
            <a:off x="4969066" y="3375899"/>
            <a:ext cx="2897939" cy="1555068"/>
          </a:xfrm>
          <a:prstGeom prst="rect">
            <a:avLst/>
          </a:prstGeom>
          <a:ln>
            <a:noFill/>
          </a:ln>
          <a:effectLst>
            <a:outerShdw blurRad="292100" dist="139700" dir="2700000" algn="tl" rotWithShape="0">
              <a:srgbClr val="333333">
                <a:alpha val="65000"/>
              </a:srgbClr>
            </a:outerShdw>
          </a:effectLst>
        </p:spPr>
      </p:pic>
      <p:pic>
        <p:nvPicPr>
          <p:cNvPr id="22" name="Picture 17" descr="ACM 18 for tent cooling"/>
          <p:cNvPicPr>
            <a:picLocks noChangeArrowheads="1"/>
          </p:cNvPicPr>
          <p:nvPr/>
        </p:nvPicPr>
        <p:blipFill>
          <a:blip r:embed="rId6" cstate="print"/>
          <a:srcRect/>
          <a:stretch>
            <a:fillRect/>
          </a:stretch>
        </p:blipFill>
        <p:spPr bwMode="auto">
          <a:xfrm>
            <a:off x="4960206" y="1546137"/>
            <a:ext cx="2888394" cy="16826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28221012"/>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 2"/>
          <p:cNvGrpSpPr/>
          <p:nvPr/>
        </p:nvGrpSpPr>
        <p:grpSpPr>
          <a:xfrm>
            <a:off x="0" y="-19050"/>
            <a:ext cx="9144000" cy="1099444"/>
            <a:chOff x="1" y="0"/>
            <a:chExt cx="9144000" cy="1481456"/>
          </a:xfrm>
        </p:grpSpPr>
        <p:pic>
          <p:nvPicPr>
            <p:cNvPr id="10" name="Resi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1481456"/>
            </a:xfrm>
            <a:prstGeom prst="rect">
              <a:avLst/>
            </a:prstGeom>
          </p:spPr>
        </p:pic>
        <p:grpSp>
          <p:nvGrpSpPr>
            <p:cNvPr id="2" name="Grup 1"/>
            <p:cNvGrpSpPr/>
            <p:nvPr/>
          </p:nvGrpSpPr>
          <p:grpSpPr>
            <a:xfrm>
              <a:off x="381000" y="100588"/>
              <a:ext cx="4446182" cy="870905"/>
              <a:chOff x="381000" y="100588"/>
              <a:chExt cx="4446182" cy="870905"/>
            </a:xfrm>
          </p:grpSpPr>
          <p:sp>
            <p:nvSpPr>
              <p:cNvPr id="15" name="Metin kutusu 14"/>
              <p:cNvSpPr txBox="1"/>
              <p:nvPr/>
            </p:nvSpPr>
            <p:spPr>
              <a:xfrm>
                <a:off x="381000" y="100588"/>
                <a:ext cx="4446182" cy="870905"/>
              </a:xfrm>
              <a:prstGeom prst="rect">
                <a:avLst/>
              </a:prstGeom>
              <a:noFill/>
            </p:spPr>
            <p:txBody>
              <a:bodyPr wrap="square" rtlCol="0">
                <a:spAutoFit/>
              </a:bodyPr>
              <a:lstStyle/>
              <a:p>
                <a:r>
                  <a:rPr lang="tr-TR" sz="3600" dirty="0">
                    <a:solidFill>
                      <a:schemeClr val="bg1"/>
                    </a:solidFill>
                    <a:latin typeface="Trebuchet MS" pitchFamily="34" charset="0"/>
                  </a:rPr>
                  <a:t>FabricAir</a:t>
                </a:r>
                <a:r>
                  <a:rPr lang="da-DK" sz="3600" dirty="0">
                    <a:solidFill>
                      <a:schemeClr val="bg1"/>
                    </a:solidFill>
                    <a:latin typeface="Trebuchet MS" pitchFamily="34" charset="0"/>
                  </a:rPr>
                  <a:t> </a:t>
                </a:r>
                <a:r>
                  <a:rPr lang="tr-TR" sz="3600" dirty="0" err="1">
                    <a:solidFill>
                      <a:schemeClr val="bg1"/>
                    </a:solidFill>
                    <a:latin typeface="Trebuchet MS" pitchFamily="34" charset="0"/>
                  </a:rPr>
                  <a:t>Products</a:t>
                </a:r>
                <a:endParaRPr lang="tr-TR" sz="3600" dirty="0">
                  <a:solidFill>
                    <a:schemeClr val="bg1"/>
                  </a:solidFill>
                  <a:latin typeface="Trebuchet MS" pitchFamily="34" charset="0"/>
                </a:endParaRPr>
              </a:p>
            </p:txBody>
          </p:sp>
          <p:sp>
            <p:nvSpPr>
              <p:cNvPr id="16" name="Dikdörtgen 15"/>
              <p:cNvSpPr/>
              <p:nvPr/>
            </p:nvSpPr>
            <p:spPr>
              <a:xfrm>
                <a:off x="2263512" y="127024"/>
                <a:ext cx="184731" cy="497660"/>
              </a:xfrm>
              <a:prstGeom prst="rect">
                <a:avLst/>
              </a:prstGeom>
            </p:spPr>
            <p:txBody>
              <a:bodyPr wrap="none">
                <a:spAutoFit/>
              </a:bodyPr>
              <a:lstStyle/>
              <a:p>
                <a:endParaRPr lang="da-DK" dirty="0">
                  <a:solidFill>
                    <a:schemeClr val="bg1"/>
                  </a:solidFill>
                  <a:latin typeface="Trebuchet MS" pitchFamily="34" charset="0"/>
                </a:endParaRPr>
              </a:p>
            </p:txBody>
          </p:sp>
        </p:grpSp>
      </p:grpSp>
      <p:grpSp>
        <p:nvGrpSpPr>
          <p:cNvPr id="8" name="Grup 7"/>
          <p:cNvGrpSpPr/>
          <p:nvPr/>
        </p:nvGrpSpPr>
        <p:grpSpPr>
          <a:xfrm>
            <a:off x="4724400" y="791358"/>
            <a:ext cx="4267201" cy="615863"/>
            <a:chOff x="5635826" y="674353"/>
            <a:chExt cx="3097634" cy="615863"/>
          </a:xfrm>
        </p:grpSpPr>
        <p:sp>
          <p:nvSpPr>
            <p:cNvPr id="9" name="Metin kutusu 8"/>
            <p:cNvSpPr txBox="1"/>
            <p:nvPr/>
          </p:nvSpPr>
          <p:spPr>
            <a:xfrm>
              <a:off x="5635826" y="674353"/>
              <a:ext cx="3097634" cy="461665"/>
            </a:xfrm>
            <a:prstGeom prst="rect">
              <a:avLst/>
            </a:prstGeom>
            <a:noFill/>
          </p:spPr>
          <p:txBody>
            <a:bodyPr wrap="square" rtlCol="0">
              <a:spAutoFit/>
            </a:bodyPr>
            <a:lstStyle/>
            <a:p>
              <a:r>
                <a:rPr lang="da-DK" sz="2400" b="1" dirty="0">
                  <a:solidFill>
                    <a:schemeClr val="tx2">
                      <a:lumMod val="75000"/>
                    </a:schemeClr>
                  </a:solidFill>
                  <a:latin typeface="Trebuchet MS" pitchFamily="34" charset="0"/>
                </a:rPr>
                <a:t>LAYFLAT DUCTS</a:t>
              </a:r>
              <a:endParaRPr lang="tr-TR" sz="2400" b="1" dirty="0">
                <a:solidFill>
                  <a:schemeClr val="tx2">
                    <a:lumMod val="75000"/>
                  </a:schemeClr>
                </a:solidFill>
                <a:latin typeface="Trebuchet MS" pitchFamily="34" charset="0"/>
              </a:endParaRPr>
            </a:p>
          </p:txBody>
        </p:sp>
        <p:sp>
          <p:nvSpPr>
            <p:cNvPr id="11" name="Dikdörtgen 10"/>
            <p:cNvSpPr/>
            <p:nvPr/>
          </p:nvSpPr>
          <p:spPr>
            <a:xfrm>
              <a:off x="7931395" y="982439"/>
              <a:ext cx="785356" cy="307777"/>
            </a:xfrm>
            <a:prstGeom prst="rect">
              <a:avLst/>
            </a:prstGeom>
          </p:spPr>
          <p:txBody>
            <a:bodyPr wrap="square">
              <a:spAutoFit/>
            </a:bodyPr>
            <a:lstStyle/>
            <a:p>
              <a:endParaRPr lang="tr-TR" sz="1400" dirty="0">
                <a:solidFill>
                  <a:schemeClr val="accent5">
                    <a:lumMod val="75000"/>
                  </a:schemeClr>
                </a:solidFill>
                <a:latin typeface="Trebuchet MS" pitchFamily="34" charset="0"/>
              </a:endParaRPr>
            </a:p>
          </p:txBody>
        </p:sp>
      </p:grpSp>
      <p:pic>
        <p:nvPicPr>
          <p:cNvPr id="4" name="Picture 3">
            <a:extLst>
              <a:ext uri="{FF2B5EF4-FFF2-40B4-BE49-F238E27FC236}">
                <a16:creationId xmlns:a16="http://schemas.microsoft.com/office/drawing/2014/main" id="{E245428B-45D5-4221-8C1E-430D20788696}"/>
              </a:ext>
            </a:extLst>
          </p:cNvPr>
          <p:cNvPicPr>
            <a:picLocks noChangeAspect="1"/>
          </p:cNvPicPr>
          <p:nvPr/>
        </p:nvPicPr>
        <p:blipFill>
          <a:blip r:embed="rId3"/>
          <a:stretch>
            <a:fillRect/>
          </a:stretch>
        </p:blipFill>
        <p:spPr>
          <a:xfrm>
            <a:off x="1992993" y="1345674"/>
            <a:ext cx="5104851" cy="3510652"/>
          </a:xfrm>
          <a:prstGeom prst="rect">
            <a:avLst/>
          </a:prstGeom>
        </p:spPr>
      </p:pic>
    </p:spTree>
    <p:extLst>
      <p:ext uri="{BB962C8B-B14F-4D97-AF65-F5344CB8AC3E}">
        <p14:creationId xmlns:p14="http://schemas.microsoft.com/office/powerpoint/2010/main" val="124914349"/>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 7"/>
          <p:cNvGrpSpPr/>
          <p:nvPr/>
        </p:nvGrpSpPr>
        <p:grpSpPr>
          <a:xfrm>
            <a:off x="4724400" y="791358"/>
            <a:ext cx="4267201" cy="615863"/>
            <a:chOff x="5635826" y="674353"/>
            <a:chExt cx="3097634" cy="615863"/>
          </a:xfrm>
        </p:grpSpPr>
        <p:sp>
          <p:nvSpPr>
            <p:cNvPr id="9" name="Metin kutusu 8"/>
            <p:cNvSpPr txBox="1"/>
            <p:nvPr/>
          </p:nvSpPr>
          <p:spPr>
            <a:xfrm>
              <a:off x="5635826" y="674353"/>
              <a:ext cx="3097634" cy="461665"/>
            </a:xfrm>
            <a:prstGeom prst="rect">
              <a:avLst/>
            </a:prstGeom>
            <a:noFill/>
          </p:spPr>
          <p:txBody>
            <a:bodyPr wrap="square" rtlCol="0">
              <a:spAutoFit/>
            </a:bodyPr>
            <a:lstStyle/>
            <a:p>
              <a:r>
                <a:rPr lang="da-DK" sz="2400" b="1" dirty="0">
                  <a:solidFill>
                    <a:schemeClr val="tx2">
                      <a:lumMod val="75000"/>
                    </a:schemeClr>
                  </a:solidFill>
                  <a:latin typeface="Trebuchet MS" pitchFamily="34" charset="0"/>
                </a:rPr>
                <a:t>CUSTOM DUCT PROFILES</a:t>
              </a:r>
              <a:endParaRPr lang="tr-TR" sz="2400" b="1" dirty="0">
                <a:solidFill>
                  <a:schemeClr val="tx2">
                    <a:lumMod val="75000"/>
                  </a:schemeClr>
                </a:solidFill>
                <a:latin typeface="Trebuchet MS" pitchFamily="34" charset="0"/>
              </a:endParaRPr>
            </a:p>
          </p:txBody>
        </p:sp>
        <p:sp>
          <p:nvSpPr>
            <p:cNvPr id="11" name="Dikdörtgen 10"/>
            <p:cNvSpPr/>
            <p:nvPr/>
          </p:nvSpPr>
          <p:spPr>
            <a:xfrm>
              <a:off x="7931395" y="982439"/>
              <a:ext cx="785356" cy="307777"/>
            </a:xfrm>
            <a:prstGeom prst="rect">
              <a:avLst/>
            </a:prstGeom>
          </p:spPr>
          <p:txBody>
            <a:bodyPr wrap="square">
              <a:spAutoFit/>
            </a:bodyPr>
            <a:lstStyle/>
            <a:p>
              <a:endParaRPr lang="tr-TR" sz="1400" dirty="0">
                <a:solidFill>
                  <a:schemeClr val="accent5">
                    <a:lumMod val="75000"/>
                  </a:schemeClr>
                </a:solidFill>
                <a:latin typeface="Trebuchet MS" pitchFamily="34" charset="0"/>
              </a:endParaRPr>
            </a:p>
          </p:txBody>
        </p:sp>
      </p:grpSp>
      <p:grpSp>
        <p:nvGrpSpPr>
          <p:cNvPr id="3" name="Grup 2"/>
          <p:cNvGrpSpPr/>
          <p:nvPr/>
        </p:nvGrpSpPr>
        <p:grpSpPr>
          <a:xfrm>
            <a:off x="-26581" y="-202462"/>
            <a:ext cx="9144000" cy="1099444"/>
            <a:chOff x="1" y="0"/>
            <a:chExt cx="9144000" cy="1481456"/>
          </a:xfrm>
        </p:grpSpPr>
        <p:pic>
          <p:nvPicPr>
            <p:cNvPr id="10" name="Resi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1481456"/>
            </a:xfrm>
            <a:prstGeom prst="rect">
              <a:avLst/>
            </a:prstGeom>
          </p:spPr>
        </p:pic>
        <p:grpSp>
          <p:nvGrpSpPr>
            <p:cNvPr id="2" name="Grup 1"/>
            <p:cNvGrpSpPr/>
            <p:nvPr/>
          </p:nvGrpSpPr>
          <p:grpSpPr>
            <a:xfrm>
              <a:off x="381000" y="100588"/>
              <a:ext cx="4674782" cy="870904"/>
              <a:chOff x="381000" y="100588"/>
              <a:chExt cx="4674782" cy="870904"/>
            </a:xfrm>
          </p:grpSpPr>
          <p:sp>
            <p:nvSpPr>
              <p:cNvPr id="15" name="Metin kutusu 14"/>
              <p:cNvSpPr txBox="1"/>
              <p:nvPr/>
            </p:nvSpPr>
            <p:spPr>
              <a:xfrm>
                <a:off x="381000" y="100588"/>
                <a:ext cx="4674782" cy="870904"/>
              </a:xfrm>
              <a:prstGeom prst="rect">
                <a:avLst/>
              </a:prstGeom>
              <a:noFill/>
            </p:spPr>
            <p:txBody>
              <a:bodyPr wrap="square" rtlCol="0">
                <a:spAutoFit/>
              </a:bodyPr>
              <a:lstStyle/>
              <a:p>
                <a:r>
                  <a:rPr lang="tr-TR" sz="3600" dirty="0">
                    <a:solidFill>
                      <a:schemeClr val="bg1"/>
                    </a:solidFill>
                    <a:latin typeface="Trebuchet MS" pitchFamily="34" charset="0"/>
                  </a:rPr>
                  <a:t>FabricAir </a:t>
                </a:r>
                <a:r>
                  <a:rPr lang="tr-TR" sz="3600" dirty="0" err="1">
                    <a:solidFill>
                      <a:schemeClr val="bg1"/>
                    </a:solidFill>
                    <a:latin typeface="Trebuchet MS" pitchFamily="34" charset="0"/>
                  </a:rPr>
                  <a:t>Products</a:t>
                </a:r>
                <a:endParaRPr lang="tr-TR" sz="3600" dirty="0">
                  <a:solidFill>
                    <a:schemeClr val="bg1"/>
                  </a:solidFill>
                  <a:latin typeface="Trebuchet MS" pitchFamily="34" charset="0"/>
                </a:endParaRPr>
              </a:p>
            </p:txBody>
          </p:sp>
          <p:sp>
            <p:nvSpPr>
              <p:cNvPr id="16" name="Dikdörtgen 15"/>
              <p:cNvSpPr/>
              <p:nvPr/>
            </p:nvSpPr>
            <p:spPr>
              <a:xfrm>
                <a:off x="2263512" y="127024"/>
                <a:ext cx="184731" cy="497660"/>
              </a:xfrm>
              <a:prstGeom prst="rect">
                <a:avLst/>
              </a:prstGeom>
            </p:spPr>
            <p:txBody>
              <a:bodyPr wrap="none">
                <a:spAutoFit/>
              </a:bodyPr>
              <a:lstStyle/>
              <a:p>
                <a:endParaRPr lang="da-DK" dirty="0">
                  <a:solidFill>
                    <a:schemeClr val="bg1"/>
                  </a:solidFill>
                  <a:latin typeface="Trebuchet MS" pitchFamily="34" charset="0"/>
                </a:endParaRPr>
              </a:p>
            </p:txBody>
          </p:sp>
        </p:grpSp>
      </p:grpSp>
      <p:pic>
        <p:nvPicPr>
          <p:cNvPr id="12" name="Picture 11">
            <a:extLst>
              <a:ext uri="{FF2B5EF4-FFF2-40B4-BE49-F238E27FC236}">
                <a16:creationId xmlns:a16="http://schemas.microsoft.com/office/drawing/2014/main" id="{B234D5B8-49D9-4A58-99A1-9B27EBACE7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9819" y="1407221"/>
            <a:ext cx="5791200" cy="3257550"/>
          </a:xfrm>
          <a:prstGeom prst="rect">
            <a:avLst/>
          </a:prstGeom>
        </p:spPr>
      </p:pic>
    </p:spTree>
    <p:extLst>
      <p:ext uri="{BB962C8B-B14F-4D97-AF65-F5344CB8AC3E}">
        <p14:creationId xmlns:p14="http://schemas.microsoft.com/office/powerpoint/2010/main" val="2537082898"/>
      </p:ext>
    </p:extLst>
  </p:cSld>
  <p:clrMapOvr>
    <a:masterClrMapping/>
  </p:clrMapOvr>
  <p:transition spd="med">
    <p:pull/>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TotalTime>
  <Words>1658</Words>
  <Application>Microsoft Office PowerPoint</Application>
  <PresentationFormat>On-screen Show (16:9)</PresentationFormat>
  <Paragraphs>399</Paragraphs>
  <Slides>64</Slides>
  <Notes>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64</vt:i4>
      </vt:variant>
    </vt:vector>
  </HeadingPairs>
  <TitlesOfParts>
    <vt:vector size="75" baseType="lpstr">
      <vt:lpstr>Arial</vt:lpstr>
      <vt:lpstr>Calibri</vt:lpstr>
      <vt:lpstr>Lato</vt:lpstr>
      <vt:lpstr>Lato Regular</vt:lpstr>
      <vt:lpstr>Lato Thin</vt:lpstr>
      <vt:lpstr>Leelawadee UI Semilight</vt:lpstr>
      <vt:lpstr>Monotype Sorts</vt:lpstr>
      <vt:lpstr>pt Sans</vt:lpstr>
      <vt:lpstr>PTSans-Narrow</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Göktürk Altınbaş</dc:creator>
  <cp:lastModifiedBy>David Mitchell</cp:lastModifiedBy>
  <cp:revision>629</cp:revision>
  <dcterms:created xsi:type="dcterms:W3CDTF">2006-08-16T00:00:00Z</dcterms:created>
  <dcterms:modified xsi:type="dcterms:W3CDTF">2018-08-31T07:00:11Z</dcterms:modified>
</cp:coreProperties>
</file>